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60" r:id="rId3"/>
    <p:sldId id="363" r:id="rId4"/>
    <p:sldId id="364" r:id="rId5"/>
    <p:sldId id="366" r:id="rId6"/>
    <p:sldId id="262" r:id="rId7"/>
    <p:sldId id="264" r:id="rId8"/>
    <p:sldId id="265" r:id="rId9"/>
    <p:sldId id="271" r:id="rId10"/>
    <p:sldId id="277" r:id="rId11"/>
    <p:sldId id="282" r:id="rId12"/>
    <p:sldId id="365" r:id="rId13"/>
    <p:sldId id="304" r:id="rId14"/>
    <p:sldId id="305" r:id="rId15"/>
    <p:sldId id="272" r:id="rId16"/>
    <p:sldId id="273" r:id="rId17"/>
    <p:sldId id="275" r:id="rId18"/>
    <p:sldId id="276" r:id="rId19"/>
    <p:sldId id="274" r:id="rId20"/>
    <p:sldId id="278" r:id="rId21"/>
    <p:sldId id="280" r:id="rId22"/>
    <p:sldId id="279" r:id="rId23"/>
    <p:sldId id="269" r:id="rId24"/>
    <p:sldId id="283" r:id="rId25"/>
    <p:sldId id="298" r:id="rId26"/>
    <p:sldId id="302" r:id="rId27"/>
    <p:sldId id="281" r:id="rId28"/>
    <p:sldId id="310" r:id="rId29"/>
    <p:sldId id="294" r:id="rId30"/>
    <p:sldId id="295" r:id="rId31"/>
    <p:sldId id="306" r:id="rId32"/>
    <p:sldId id="307" r:id="rId33"/>
    <p:sldId id="285" r:id="rId34"/>
    <p:sldId id="286" r:id="rId35"/>
    <p:sldId id="308" r:id="rId36"/>
    <p:sldId id="309" r:id="rId37"/>
    <p:sldId id="287" r:id="rId38"/>
    <p:sldId id="288" r:id="rId39"/>
    <p:sldId id="289" r:id="rId40"/>
    <p:sldId id="290" r:id="rId41"/>
    <p:sldId id="291" r:id="rId42"/>
    <p:sldId id="292" r:id="rId43"/>
    <p:sldId id="297" r:id="rId44"/>
    <p:sldId id="293" r:id="rId45"/>
    <p:sldId id="313" r:id="rId46"/>
    <p:sldId id="321" r:id="rId47"/>
    <p:sldId id="270" r:id="rId48"/>
    <p:sldId id="314" r:id="rId49"/>
    <p:sldId id="369" r:id="rId50"/>
    <p:sldId id="318" r:id="rId51"/>
    <p:sldId id="319" r:id="rId52"/>
    <p:sldId id="362" r:id="rId53"/>
    <p:sldId id="320" r:id="rId54"/>
    <p:sldId id="356" r:id="rId55"/>
    <p:sldId id="357" r:id="rId56"/>
    <p:sldId id="368" r:id="rId57"/>
    <p:sldId id="311" r:id="rId58"/>
    <p:sldId id="367" r:id="rId59"/>
    <p:sldId id="359" r:id="rId60"/>
    <p:sldId id="358" r:id="rId61"/>
    <p:sldId id="360" r:id="rId62"/>
    <p:sldId id="352" r:id="rId63"/>
    <p:sldId id="353" r:id="rId64"/>
    <p:sldId id="355" r:id="rId65"/>
    <p:sldId id="312" r:id="rId66"/>
    <p:sldId id="322" r:id="rId67"/>
    <p:sldId id="323" r:id="rId68"/>
    <p:sldId id="324" r:id="rId69"/>
    <p:sldId id="350" r:id="rId70"/>
    <p:sldId id="351" r:id="rId71"/>
    <p:sldId id="325" r:id="rId72"/>
    <p:sldId id="326" r:id="rId73"/>
    <p:sldId id="327" r:id="rId74"/>
    <p:sldId id="328" r:id="rId75"/>
    <p:sldId id="331" r:id="rId76"/>
    <p:sldId id="315" r:id="rId77"/>
    <p:sldId id="329" r:id="rId78"/>
    <p:sldId id="330" r:id="rId79"/>
    <p:sldId id="332" r:id="rId80"/>
    <p:sldId id="333" r:id="rId81"/>
    <p:sldId id="334" r:id="rId82"/>
    <p:sldId id="335" r:id="rId83"/>
    <p:sldId id="340" r:id="rId84"/>
    <p:sldId id="337" r:id="rId85"/>
    <p:sldId id="336" r:id="rId86"/>
    <p:sldId id="338" r:id="rId87"/>
    <p:sldId id="339" r:id="rId88"/>
    <p:sldId id="317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296" r:id="rId9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5" Type="http://schemas.openxmlformats.org/officeDocument/2006/relationships/image" Target="../media/image70.wmf"/><Relationship Id="rId4" Type="http://schemas.openxmlformats.org/officeDocument/2006/relationships/image" Target="../media/image5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61.wmf"/><Relationship Id="rId1" Type="http://schemas.openxmlformats.org/officeDocument/2006/relationships/image" Target="../media/image82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10" Type="http://schemas.openxmlformats.org/officeDocument/2006/relationships/image" Target="../media/image99.wmf"/><Relationship Id="rId4" Type="http://schemas.openxmlformats.org/officeDocument/2006/relationships/image" Target="../media/image93.wmf"/><Relationship Id="rId9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9.wmf"/><Relationship Id="rId1" Type="http://schemas.openxmlformats.org/officeDocument/2006/relationships/image" Target="../media/image106.wmf"/><Relationship Id="rId4" Type="http://schemas.openxmlformats.org/officeDocument/2006/relationships/image" Target="../media/image10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4" Type="http://schemas.openxmlformats.org/officeDocument/2006/relationships/image" Target="../media/image11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4" Type="http://schemas.openxmlformats.org/officeDocument/2006/relationships/image" Target="../media/image11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Relationship Id="rId6" Type="http://schemas.openxmlformats.org/officeDocument/2006/relationships/image" Target="../media/image124.wmf"/><Relationship Id="rId5" Type="http://schemas.openxmlformats.org/officeDocument/2006/relationships/image" Target="../media/image129.wmf"/><Relationship Id="rId4" Type="http://schemas.openxmlformats.org/officeDocument/2006/relationships/image" Target="../media/image128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33.v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wmf"/><Relationship Id="rId18" Type="http://schemas.openxmlformats.org/officeDocument/2006/relationships/image" Target="../media/image160.wmf"/><Relationship Id="rId26" Type="http://schemas.openxmlformats.org/officeDocument/2006/relationships/image" Target="../media/image168.wmf"/><Relationship Id="rId3" Type="http://schemas.openxmlformats.org/officeDocument/2006/relationships/image" Target="../media/image145.wmf"/><Relationship Id="rId21" Type="http://schemas.openxmlformats.org/officeDocument/2006/relationships/image" Target="../media/image163.wmf"/><Relationship Id="rId34" Type="http://schemas.openxmlformats.org/officeDocument/2006/relationships/image" Target="../media/image176.wmf"/><Relationship Id="rId7" Type="http://schemas.openxmlformats.org/officeDocument/2006/relationships/image" Target="../media/image149.wmf"/><Relationship Id="rId12" Type="http://schemas.openxmlformats.org/officeDocument/2006/relationships/image" Target="../media/image154.wmf"/><Relationship Id="rId17" Type="http://schemas.openxmlformats.org/officeDocument/2006/relationships/image" Target="../media/image159.wmf"/><Relationship Id="rId25" Type="http://schemas.openxmlformats.org/officeDocument/2006/relationships/image" Target="../media/image167.wmf"/><Relationship Id="rId33" Type="http://schemas.openxmlformats.org/officeDocument/2006/relationships/image" Target="../media/image175.wmf"/><Relationship Id="rId2" Type="http://schemas.openxmlformats.org/officeDocument/2006/relationships/image" Target="../media/image144.wmf"/><Relationship Id="rId16" Type="http://schemas.openxmlformats.org/officeDocument/2006/relationships/image" Target="../media/image158.wmf"/><Relationship Id="rId20" Type="http://schemas.openxmlformats.org/officeDocument/2006/relationships/image" Target="../media/image162.wmf"/><Relationship Id="rId29" Type="http://schemas.openxmlformats.org/officeDocument/2006/relationships/image" Target="../media/image171.wmf"/><Relationship Id="rId1" Type="http://schemas.openxmlformats.org/officeDocument/2006/relationships/image" Target="../media/image143.wmf"/><Relationship Id="rId6" Type="http://schemas.openxmlformats.org/officeDocument/2006/relationships/image" Target="../media/image148.wmf"/><Relationship Id="rId11" Type="http://schemas.openxmlformats.org/officeDocument/2006/relationships/image" Target="../media/image153.wmf"/><Relationship Id="rId24" Type="http://schemas.openxmlformats.org/officeDocument/2006/relationships/image" Target="../media/image166.wmf"/><Relationship Id="rId32" Type="http://schemas.openxmlformats.org/officeDocument/2006/relationships/image" Target="../media/image174.wmf"/><Relationship Id="rId5" Type="http://schemas.openxmlformats.org/officeDocument/2006/relationships/image" Target="../media/image147.wmf"/><Relationship Id="rId15" Type="http://schemas.openxmlformats.org/officeDocument/2006/relationships/image" Target="../media/image157.wmf"/><Relationship Id="rId23" Type="http://schemas.openxmlformats.org/officeDocument/2006/relationships/image" Target="../media/image165.wmf"/><Relationship Id="rId28" Type="http://schemas.openxmlformats.org/officeDocument/2006/relationships/image" Target="../media/image170.wmf"/><Relationship Id="rId10" Type="http://schemas.openxmlformats.org/officeDocument/2006/relationships/image" Target="../media/image152.wmf"/><Relationship Id="rId19" Type="http://schemas.openxmlformats.org/officeDocument/2006/relationships/image" Target="../media/image161.wmf"/><Relationship Id="rId31" Type="http://schemas.openxmlformats.org/officeDocument/2006/relationships/image" Target="../media/image173.wmf"/><Relationship Id="rId4" Type="http://schemas.openxmlformats.org/officeDocument/2006/relationships/image" Target="../media/image146.wmf"/><Relationship Id="rId9" Type="http://schemas.openxmlformats.org/officeDocument/2006/relationships/image" Target="../media/image151.wmf"/><Relationship Id="rId14" Type="http://schemas.openxmlformats.org/officeDocument/2006/relationships/image" Target="../media/image156.wmf"/><Relationship Id="rId22" Type="http://schemas.openxmlformats.org/officeDocument/2006/relationships/image" Target="../media/image164.wmf"/><Relationship Id="rId27" Type="http://schemas.openxmlformats.org/officeDocument/2006/relationships/image" Target="../media/image169.wmf"/><Relationship Id="rId30" Type="http://schemas.openxmlformats.org/officeDocument/2006/relationships/image" Target="../media/image172.wmf"/><Relationship Id="rId35" Type="http://schemas.openxmlformats.org/officeDocument/2006/relationships/image" Target="../media/image177.wmf"/><Relationship Id="rId8" Type="http://schemas.openxmlformats.org/officeDocument/2006/relationships/image" Target="../media/image150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1970D-EFF1-4759-83AA-2163B71CC548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7AD9C-D792-450C-A48A-251B52AB67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87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23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38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46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22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29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67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23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18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1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8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63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71B05-7080-4723-A796-8B003D325F26}" type="datetimeFigureOut">
              <a:rPr lang="ru-RU" smtClean="0"/>
              <a:t>21.02.2022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79F77-9190-4712-85A5-3527942BD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40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oleObject" Target="../embeddings/oleObject31.bin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40.png"/><Relationship Id="rId4" Type="http://schemas.openxmlformats.org/officeDocument/2006/relationships/image" Target="../media/image37.wmf"/><Relationship Id="rId9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3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42.bin"/><Relationship Id="rId3" Type="http://schemas.openxmlformats.org/officeDocument/2006/relationships/image" Target="../media/image53.png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50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5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54.png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5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5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5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6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58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5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7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80.wmf"/><Relationship Id="rId4" Type="http://schemas.openxmlformats.org/officeDocument/2006/relationships/image" Target="../media/image77.wmf"/><Relationship Id="rId9" Type="http://schemas.openxmlformats.org/officeDocument/2006/relationships/oleObject" Target="../embeddings/oleObject6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75.bin"/><Relationship Id="rId5" Type="http://schemas.openxmlformats.org/officeDocument/2006/relationships/oleObject" Target="../embeddings/oleObject72.bin"/><Relationship Id="rId10" Type="http://schemas.openxmlformats.org/officeDocument/2006/relationships/image" Target="../media/image84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74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88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97.wmf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94.wmf"/><Relationship Id="rId1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6.wmf"/><Relationship Id="rId20" Type="http://schemas.openxmlformats.org/officeDocument/2006/relationships/image" Target="../media/image98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10" Type="http://schemas.openxmlformats.org/officeDocument/2006/relationships/image" Target="../media/image93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90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95.wmf"/><Relationship Id="rId22" Type="http://schemas.openxmlformats.org/officeDocument/2006/relationships/image" Target="../media/image9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6.wmf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04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image" Target="../media/image11.png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.wmf"/><Relationship Id="rId11" Type="http://schemas.openxmlformats.org/officeDocument/2006/relationships/image" Target="../media/image109.png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08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9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10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114.wmf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9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0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04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15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115.wmf"/><Relationship Id="rId4" Type="http://schemas.openxmlformats.org/officeDocument/2006/relationships/image" Target="../media/image118.wmf"/><Relationship Id="rId9" Type="http://schemas.openxmlformats.org/officeDocument/2006/relationships/oleObject" Target="../embeddings/oleObject10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21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2.png"/><Relationship Id="rId4" Type="http://schemas.openxmlformats.org/officeDocument/2006/relationships/image" Target="../media/image8.wmf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2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23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111.bin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128.wmf"/><Relationship Id="rId4" Type="http://schemas.openxmlformats.org/officeDocument/2006/relationships/image" Target="../media/image125.wmf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12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30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31.bin"/><Relationship Id="rId21" Type="http://schemas.openxmlformats.org/officeDocument/2006/relationships/image" Target="../media/image151.wmf"/><Relationship Id="rId42" Type="http://schemas.openxmlformats.org/officeDocument/2006/relationships/image" Target="../media/image160.wmf"/><Relationship Id="rId47" Type="http://schemas.openxmlformats.org/officeDocument/2006/relationships/oleObject" Target="../embeddings/oleObject143.bin"/><Relationship Id="rId63" Type="http://schemas.openxmlformats.org/officeDocument/2006/relationships/image" Target="../media/image167.wmf"/><Relationship Id="rId68" Type="http://schemas.openxmlformats.org/officeDocument/2006/relationships/oleObject" Target="../embeddings/oleObject157.bin"/><Relationship Id="rId16" Type="http://schemas.openxmlformats.org/officeDocument/2006/relationships/image" Target="../media/image149.wmf"/><Relationship Id="rId11" Type="http://schemas.openxmlformats.org/officeDocument/2006/relationships/oleObject" Target="../embeddings/oleObject123.bin"/><Relationship Id="rId32" Type="http://schemas.openxmlformats.org/officeDocument/2006/relationships/oleObject" Target="../embeddings/oleObject135.bin"/><Relationship Id="rId37" Type="http://schemas.openxmlformats.org/officeDocument/2006/relationships/oleObject" Target="../embeddings/oleObject138.bin"/><Relationship Id="rId53" Type="http://schemas.openxmlformats.org/officeDocument/2006/relationships/oleObject" Target="../embeddings/oleObject147.bin"/><Relationship Id="rId58" Type="http://schemas.openxmlformats.org/officeDocument/2006/relationships/oleObject" Target="../embeddings/oleObject151.bin"/><Relationship Id="rId74" Type="http://schemas.openxmlformats.org/officeDocument/2006/relationships/oleObject" Target="../embeddings/oleObject160.bin"/><Relationship Id="rId79" Type="http://schemas.openxmlformats.org/officeDocument/2006/relationships/image" Target="../media/image175.wmf"/><Relationship Id="rId5" Type="http://schemas.openxmlformats.org/officeDocument/2006/relationships/oleObject" Target="../embeddings/oleObject120.bin"/><Relationship Id="rId61" Type="http://schemas.openxmlformats.org/officeDocument/2006/relationships/oleObject" Target="../embeddings/oleObject153.bin"/><Relationship Id="rId82" Type="http://schemas.openxmlformats.org/officeDocument/2006/relationships/oleObject" Target="../embeddings/oleObject164.bin"/><Relationship Id="rId19" Type="http://schemas.openxmlformats.org/officeDocument/2006/relationships/image" Target="../media/image150.wmf"/><Relationship Id="rId14" Type="http://schemas.openxmlformats.org/officeDocument/2006/relationships/image" Target="../media/image148.wmf"/><Relationship Id="rId22" Type="http://schemas.openxmlformats.org/officeDocument/2006/relationships/oleObject" Target="../embeddings/oleObject129.bin"/><Relationship Id="rId27" Type="http://schemas.openxmlformats.org/officeDocument/2006/relationships/image" Target="../media/image154.wmf"/><Relationship Id="rId30" Type="http://schemas.openxmlformats.org/officeDocument/2006/relationships/oleObject" Target="../embeddings/oleObject133.bin"/><Relationship Id="rId35" Type="http://schemas.openxmlformats.org/officeDocument/2006/relationships/oleObject" Target="../embeddings/oleObject137.bin"/><Relationship Id="rId43" Type="http://schemas.openxmlformats.org/officeDocument/2006/relationships/oleObject" Target="../embeddings/oleObject141.bin"/><Relationship Id="rId48" Type="http://schemas.openxmlformats.org/officeDocument/2006/relationships/image" Target="../media/image163.wmf"/><Relationship Id="rId56" Type="http://schemas.openxmlformats.org/officeDocument/2006/relationships/image" Target="../media/image165.wmf"/><Relationship Id="rId64" Type="http://schemas.openxmlformats.org/officeDocument/2006/relationships/oleObject" Target="../embeddings/oleObject155.bin"/><Relationship Id="rId69" Type="http://schemas.openxmlformats.org/officeDocument/2006/relationships/image" Target="../media/image170.wmf"/><Relationship Id="rId77" Type="http://schemas.openxmlformats.org/officeDocument/2006/relationships/image" Target="../media/image174.wmf"/><Relationship Id="rId8" Type="http://schemas.openxmlformats.org/officeDocument/2006/relationships/image" Target="../media/image145.wmf"/><Relationship Id="rId51" Type="http://schemas.openxmlformats.org/officeDocument/2006/relationships/oleObject" Target="../embeddings/oleObject145.bin"/><Relationship Id="rId72" Type="http://schemas.openxmlformats.org/officeDocument/2006/relationships/oleObject" Target="../embeddings/oleObject159.bin"/><Relationship Id="rId80" Type="http://schemas.openxmlformats.org/officeDocument/2006/relationships/oleObject" Target="../embeddings/oleObject163.bin"/><Relationship Id="rId3" Type="http://schemas.openxmlformats.org/officeDocument/2006/relationships/oleObject" Target="../embeddings/oleObject119.bin"/><Relationship Id="rId12" Type="http://schemas.openxmlformats.org/officeDocument/2006/relationships/image" Target="../media/image147.wmf"/><Relationship Id="rId17" Type="http://schemas.openxmlformats.org/officeDocument/2006/relationships/oleObject" Target="../embeddings/oleObject126.bin"/><Relationship Id="rId25" Type="http://schemas.openxmlformats.org/officeDocument/2006/relationships/image" Target="../media/image153.wmf"/><Relationship Id="rId33" Type="http://schemas.openxmlformats.org/officeDocument/2006/relationships/oleObject" Target="../embeddings/oleObject136.bin"/><Relationship Id="rId38" Type="http://schemas.openxmlformats.org/officeDocument/2006/relationships/image" Target="../media/image158.wmf"/><Relationship Id="rId46" Type="http://schemas.openxmlformats.org/officeDocument/2006/relationships/image" Target="../media/image162.wmf"/><Relationship Id="rId59" Type="http://schemas.openxmlformats.org/officeDocument/2006/relationships/image" Target="../media/image166.wmf"/><Relationship Id="rId67" Type="http://schemas.openxmlformats.org/officeDocument/2006/relationships/image" Target="../media/image169.wmf"/><Relationship Id="rId20" Type="http://schemas.openxmlformats.org/officeDocument/2006/relationships/oleObject" Target="../embeddings/oleObject128.bin"/><Relationship Id="rId41" Type="http://schemas.openxmlformats.org/officeDocument/2006/relationships/oleObject" Target="../embeddings/oleObject140.bin"/><Relationship Id="rId54" Type="http://schemas.openxmlformats.org/officeDocument/2006/relationships/oleObject" Target="../embeddings/oleObject148.bin"/><Relationship Id="rId62" Type="http://schemas.openxmlformats.org/officeDocument/2006/relationships/oleObject" Target="../embeddings/oleObject154.bin"/><Relationship Id="rId70" Type="http://schemas.openxmlformats.org/officeDocument/2006/relationships/oleObject" Target="../embeddings/oleObject158.bin"/><Relationship Id="rId75" Type="http://schemas.openxmlformats.org/officeDocument/2006/relationships/image" Target="../media/image173.wmf"/><Relationship Id="rId83" Type="http://schemas.openxmlformats.org/officeDocument/2006/relationships/image" Target="../media/image177.w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44.wmf"/><Relationship Id="rId15" Type="http://schemas.openxmlformats.org/officeDocument/2006/relationships/oleObject" Target="../embeddings/oleObject125.bin"/><Relationship Id="rId23" Type="http://schemas.openxmlformats.org/officeDocument/2006/relationships/image" Target="../media/image152.wmf"/><Relationship Id="rId28" Type="http://schemas.openxmlformats.org/officeDocument/2006/relationships/oleObject" Target="../embeddings/oleObject132.bin"/><Relationship Id="rId36" Type="http://schemas.openxmlformats.org/officeDocument/2006/relationships/image" Target="../media/image157.wmf"/><Relationship Id="rId49" Type="http://schemas.openxmlformats.org/officeDocument/2006/relationships/oleObject" Target="../embeddings/oleObject144.bin"/><Relationship Id="rId57" Type="http://schemas.openxmlformats.org/officeDocument/2006/relationships/oleObject" Target="../embeddings/oleObject150.bin"/><Relationship Id="rId10" Type="http://schemas.openxmlformats.org/officeDocument/2006/relationships/image" Target="../media/image146.wmf"/><Relationship Id="rId31" Type="http://schemas.openxmlformats.org/officeDocument/2006/relationships/oleObject" Target="../embeddings/oleObject134.bin"/><Relationship Id="rId44" Type="http://schemas.openxmlformats.org/officeDocument/2006/relationships/image" Target="../media/image161.wmf"/><Relationship Id="rId52" Type="http://schemas.openxmlformats.org/officeDocument/2006/relationships/oleObject" Target="../embeddings/oleObject146.bin"/><Relationship Id="rId60" Type="http://schemas.openxmlformats.org/officeDocument/2006/relationships/oleObject" Target="../embeddings/oleObject152.bin"/><Relationship Id="rId65" Type="http://schemas.openxmlformats.org/officeDocument/2006/relationships/image" Target="../media/image168.wmf"/><Relationship Id="rId73" Type="http://schemas.openxmlformats.org/officeDocument/2006/relationships/image" Target="../media/image172.wmf"/><Relationship Id="rId78" Type="http://schemas.openxmlformats.org/officeDocument/2006/relationships/oleObject" Target="../embeddings/oleObject162.bin"/><Relationship Id="rId81" Type="http://schemas.openxmlformats.org/officeDocument/2006/relationships/image" Target="../media/image176.wmf"/><Relationship Id="rId4" Type="http://schemas.openxmlformats.org/officeDocument/2006/relationships/image" Target="../media/image143.wmf"/><Relationship Id="rId9" Type="http://schemas.openxmlformats.org/officeDocument/2006/relationships/oleObject" Target="../embeddings/oleObject122.bin"/><Relationship Id="rId13" Type="http://schemas.openxmlformats.org/officeDocument/2006/relationships/oleObject" Target="../embeddings/oleObject124.bin"/><Relationship Id="rId18" Type="http://schemas.openxmlformats.org/officeDocument/2006/relationships/oleObject" Target="../embeddings/oleObject127.bin"/><Relationship Id="rId39" Type="http://schemas.openxmlformats.org/officeDocument/2006/relationships/oleObject" Target="../embeddings/oleObject139.bin"/><Relationship Id="rId34" Type="http://schemas.openxmlformats.org/officeDocument/2006/relationships/image" Target="../media/image156.wmf"/><Relationship Id="rId50" Type="http://schemas.openxmlformats.org/officeDocument/2006/relationships/image" Target="../media/image164.wmf"/><Relationship Id="rId55" Type="http://schemas.openxmlformats.org/officeDocument/2006/relationships/oleObject" Target="../embeddings/oleObject149.bin"/><Relationship Id="rId76" Type="http://schemas.openxmlformats.org/officeDocument/2006/relationships/oleObject" Target="../embeddings/oleObject161.bin"/><Relationship Id="rId7" Type="http://schemas.openxmlformats.org/officeDocument/2006/relationships/oleObject" Target="../embeddings/oleObject121.bin"/><Relationship Id="rId71" Type="http://schemas.openxmlformats.org/officeDocument/2006/relationships/image" Target="../media/image171.wmf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155.wmf"/><Relationship Id="rId24" Type="http://schemas.openxmlformats.org/officeDocument/2006/relationships/oleObject" Target="../embeddings/oleObject130.bin"/><Relationship Id="rId40" Type="http://schemas.openxmlformats.org/officeDocument/2006/relationships/image" Target="../media/image159.wmf"/><Relationship Id="rId45" Type="http://schemas.openxmlformats.org/officeDocument/2006/relationships/oleObject" Target="../embeddings/oleObject142.bin"/><Relationship Id="rId66" Type="http://schemas.openxmlformats.org/officeDocument/2006/relationships/oleObject" Target="../embeddings/oleObject156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81.png"/><Relationship Id="rId5" Type="http://schemas.openxmlformats.org/officeDocument/2006/relationships/image" Target="../media/image180.jpeg"/><Relationship Id="rId4" Type="http://schemas.openxmlformats.org/officeDocument/2006/relationships/image" Target="../media/image17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21.wmf"/><Relationship Id="rId3" Type="http://schemas.openxmlformats.org/officeDocument/2006/relationships/image" Target="../media/image23.emf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15.wmf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17.bin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9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emf"/><Relationship Id="rId4" Type="http://schemas.openxmlformats.org/officeDocument/2006/relationships/image" Target="../media/image20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2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25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wmf"/><Relationship Id="rId11" Type="http://schemas.openxmlformats.org/officeDocument/2006/relationships/image" Target="../media/image34.wmf"/><Relationship Id="rId5" Type="http://schemas.openxmlformats.org/officeDocument/2006/relationships/oleObject" Target="../embeddings/oleObject27.bin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25.wmf"/><Relationship Id="rId9" Type="http://schemas.openxmlformats.org/officeDocument/2006/relationships/image" Target="../media/image33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32001" y="1135717"/>
            <a:ext cx="7973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Tucker decomposition and Higher Order Singular Value Decomposition (HOSVD) 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66660" y="3227709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Salman Ahmadi-Asl</a:t>
            </a:r>
            <a:endParaRPr lang="ru-RU" dirty="0"/>
          </a:p>
        </p:txBody>
      </p:sp>
      <p:sp>
        <p:nvSpPr>
          <p:cNvPr id="6" name="Rectangle 5"/>
          <p:cNvSpPr/>
          <p:nvPr/>
        </p:nvSpPr>
        <p:spPr>
          <a:xfrm>
            <a:off x="5029382" y="3634863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February 17, 2022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6" y="2911497"/>
            <a:ext cx="5138251" cy="20325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5311" y="473180"/>
            <a:ext cx="840296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Singular </a:t>
            </a:r>
            <a:r>
              <a:rPr lang="en-US" sz="2400" dirty="0"/>
              <a:t>Value Decomposition </a:t>
            </a:r>
            <a:r>
              <a:rPr lang="en-US" sz="2400" dirty="0" smtClean="0"/>
              <a:t>(SVD) in terms of contract operation</a:t>
            </a:r>
            <a:endParaRPr lang="ru-RU" sz="2400" dirty="0" smtClean="0"/>
          </a:p>
        </p:txBody>
      </p:sp>
      <p:sp>
        <p:nvSpPr>
          <p:cNvPr id="8" name="Right Arrow 7"/>
          <p:cNvSpPr/>
          <p:nvPr/>
        </p:nvSpPr>
        <p:spPr>
          <a:xfrm>
            <a:off x="6153087" y="3823855"/>
            <a:ext cx="432262" cy="207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978116" y="5204938"/>
            <a:ext cx="422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Will the core tensor be super-diagonal? 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78119" y="5797568"/>
            <a:ext cx="399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Will the core tensor be nonnegative? </a:t>
            </a:r>
            <a:endParaRPr lang="ru-RU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99658" y="2344189"/>
            <a:ext cx="24938" cy="731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46270" y="1738505"/>
            <a:ext cx="2628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Diagonal and nonnegative</a:t>
            </a:r>
            <a:endParaRPr lang="ru-R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842" y="2229406"/>
            <a:ext cx="4800600" cy="27146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29314" y="5204938"/>
            <a:ext cx="595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about the factor matrices and their main properties?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538838" y="5797568"/>
            <a:ext cx="464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to compute the factor matrices and the</a:t>
            </a:r>
          </a:p>
          <a:p>
            <a:r>
              <a:rPr lang="en-US" dirty="0"/>
              <a:t> </a:t>
            </a:r>
            <a:r>
              <a:rPr lang="en-US" dirty="0" smtClean="0"/>
              <a:t>    core tensor?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039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3" grpId="0"/>
      <p:bldP spid="1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9711" y="473180"/>
            <a:ext cx="691498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Tucker decomposition and Higher Order SVD (HOSVD)</a:t>
            </a:r>
            <a:endParaRPr lang="ru-RU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58993" y="1872766"/>
            <a:ext cx="9859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Tucker decomposition, there is no any constraints on the factor matrices or the core tensor while in the HOSVD, the factor matrices should </a:t>
            </a:r>
            <a:r>
              <a:rPr lang="en-US" b="1" dirty="0" smtClean="0"/>
              <a:t>be orthogonal </a:t>
            </a:r>
            <a:r>
              <a:rPr lang="en-US" dirty="0" smtClean="0"/>
              <a:t>and the core tensor is </a:t>
            </a:r>
            <a:r>
              <a:rPr lang="en-US" b="1" dirty="0" smtClean="0"/>
              <a:t>all-orthogonal </a:t>
            </a:r>
            <a:r>
              <a:rPr lang="en-US" dirty="0" smtClean="0"/>
              <a:t>and </a:t>
            </a:r>
            <a:r>
              <a:rPr lang="en-US" b="1" dirty="0" smtClean="0"/>
              <a:t>Pseudo</a:t>
            </a:r>
            <a:r>
              <a:rPr lang="en-US" dirty="0" smtClean="0"/>
              <a:t>-</a:t>
            </a:r>
            <a:r>
              <a:rPr lang="en-US" b="1" dirty="0" smtClean="0"/>
              <a:t>diagonal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3601780" y="3474752"/>
            <a:ext cx="4472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HOSVD is also called Multilinear SVD (MLSVD)</a:t>
            </a:r>
            <a:endParaRPr lang="ru-RU" dirty="0" smtClean="0"/>
          </a:p>
        </p:txBody>
      </p:sp>
      <p:sp>
        <p:nvSpPr>
          <p:cNvPr id="9" name="Rectangle 8"/>
          <p:cNvSpPr/>
          <p:nvPr/>
        </p:nvSpPr>
        <p:spPr>
          <a:xfrm>
            <a:off x="4538730" y="4177698"/>
            <a:ext cx="2746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Lieven</a:t>
            </a:r>
            <a:r>
              <a:rPr lang="en-US" b="1" dirty="0" smtClean="0"/>
              <a:t> De </a:t>
            </a:r>
            <a:r>
              <a:rPr lang="en-US" b="1" dirty="0" err="1" smtClean="0"/>
              <a:t>Lathauwer</a:t>
            </a:r>
            <a:r>
              <a:rPr lang="en-US" b="1" dirty="0" smtClean="0"/>
              <a:t>, 2000</a:t>
            </a:r>
            <a:endParaRPr lang="ru-RU" dirty="0"/>
          </a:p>
        </p:txBody>
      </p:sp>
      <p:sp>
        <p:nvSpPr>
          <p:cNvPr id="10" name="Down Arrow 9"/>
          <p:cNvSpPr/>
          <p:nvPr/>
        </p:nvSpPr>
        <p:spPr>
          <a:xfrm>
            <a:off x="5669280" y="3906982"/>
            <a:ext cx="168689" cy="207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8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253163" y="2722563"/>
          <a:ext cx="41497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2" name="Equation" r:id="rId3" imgW="2882880" imgH="431640" progId="Equation.DSMT4">
                  <p:embed/>
                </p:oleObj>
              </mc:Choice>
              <mc:Fallback>
                <p:oleObj name="Equation" r:id="rId3" imgW="2882880" imgH="4316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53163" y="2722563"/>
                        <a:ext cx="41497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62612" y="473180"/>
            <a:ext cx="633378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Compression ratio of the Tucker decomposition</a:t>
            </a:r>
            <a:endParaRPr lang="ru-RU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37" y="1373830"/>
            <a:ext cx="4804064" cy="271295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139103" y="4525770"/>
          <a:ext cx="2899563" cy="1368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3" name="Equation" r:id="rId6" imgW="1854000" imgH="876240" progId="Equation.DSMT4">
                  <p:embed/>
                </p:oleObj>
              </mc:Choice>
              <mc:Fallback>
                <p:oleObj name="Equation" r:id="rId6" imgW="1854000" imgH="87624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39103" y="4525770"/>
                        <a:ext cx="2899563" cy="1368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893301" y="5051916"/>
          <a:ext cx="5537633" cy="316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4" name="Equation" r:id="rId8" imgW="3187440" imgH="203040" progId="Equation.DSMT4">
                  <p:embed/>
                </p:oleObj>
              </mc:Choice>
              <mc:Fallback>
                <p:oleObj name="Equation" r:id="rId8" imgW="3187440" imgH="2030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93301" y="5051916"/>
                        <a:ext cx="5537633" cy="316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56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881188"/>
            <a:ext cx="4114800" cy="2081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12" y="1869668"/>
            <a:ext cx="4500563" cy="1986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788" y="4153673"/>
            <a:ext cx="3900488" cy="19380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6937" y="473180"/>
            <a:ext cx="515268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Different kinds of Tucker decomposition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98010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152195"/>
              </p:ext>
            </p:extLst>
          </p:nvPr>
        </p:nvGraphicFramePr>
        <p:xfrm>
          <a:off x="3109913" y="2627313"/>
          <a:ext cx="2192337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0" name="Equation" r:id="rId3" imgW="1739880" imgH="1143000" progId="Equation.DSMT4">
                  <p:embed/>
                </p:oleObj>
              </mc:Choice>
              <mc:Fallback>
                <p:oleObj name="Equation" r:id="rId3" imgW="173988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9913" y="2627313"/>
                        <a:ext cx="2192337" cy="144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173010"/>
              </p:ext>
            </p:extLst>
          </p:nvPr>
        </p:nvGraphicFramePr>
        <p:xfrm>
          <a:off x="4660900" y="1782763"/>
          <a:ext cx="2017713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1" name="Equation" r:id="rId5" imgW="1600200" imgH="253800" progId="Equation.DSMT4">
                  <p:embed/>
                </p:oleObj>
              </mc:Choice>
              <mc:Fallback>
                <p:oleObj name="Equation" r:id="rId5" imgW="1600200" imgH="2538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0900" y="1782763"/>
                        <a:ext cx="2017713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19711" y="473180"/>
            <a:ext cx="691498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Tucker decomposition and Higher Order SVD (HOSVD)</a:t>
            </a:r>
            <a:endParaRPr lang="ru-RU" sz="2400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506948"/>
              </p:ext>
            </p:extLst>
          </p:nvPr>
        </p:nvGraphicFramePr>
        <p:xfrm>
          <a:off x="937155" y="4592339"/>
          <a:ext cx="801052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2" name="Equation" r:id="rId7" imgW="6362640" imgH="304560" progId="Equation.DSMT4">
                  <p:embed/>
                </p:oleObj>
              </mc:Choice>
              <mc:Fallback>
                <p:oleObj name="Equation" r:id="rId7" imgW="6362640" imgH="3045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7155" y="4592339"/>
                        <a:ext cx="8010525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546634"/>
              </p:ext>
            </p:extLst>
          </p:nvPr>
        </p:nvGraphicFramePr>
        <p:xfrm>
          <a:off x="7082896" y="2579920"/>
          <a:ext cx="2511425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3" name="Equation" r:id="rId9" imgW="1993680" imgH="1218960" progId="Equation.DSMT4">
                  <p:embed/>
                </p:oleObj>
              </mc:Choice>
              <mc:Fallback>
                <p:oleObj name="Equation" r:id="rId9" imgW="1993680" imgH="12189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82896" y="2579920"/>
                        <a:ext cx="2511425" cy="153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Arrow 9"/>
          <p:cNvSpPr/>
          <p:nvPr/>
        </p:nvSpPr>
        <p:spPr>
          <a:xfrm>
            <a:off x="5670549" y="3098800"/>
            <a:ext cx="857251" cy="324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78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4994" y="1338381"/>
            <a:ext cx="1025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1. (Computation of the factor matrices) </a:t>
            </a:r>
            <a:r>
              <a:rPr lang="en-US" dirty="0" smtClean="0"/>
              <a:t>Unfolding a tensor along all its modes and computing the left singular values  of the mentioned matrices.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874905" y="473180"/>
            <a:ext cx="371674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Truncated HOSVD (THOSVD)</a:t>
            </a:r>
            <a:endParaRPr lang="ru-RU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8" y="2273605"/>
            <a:ext cx="4410022" cy="3321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796" y="2653641"/>
            <a:ext cx="5286375" cy="1123950"/>
          </a:xfrm>
          <a:prstGeom prst="rect">
            <a:avLst/>
          </a:prstGeom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594551"/>
              </p:ext>
            </p:extLst>
          </p:nvPr>
        </p:nvGraphicFramePr>
        <p:xfrm>
          <a:off x="7550149" y="3879850"/>
          <a:ext cx="340995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" name="Equation" r:id="rId5" imgW="1752480" imgH="266400" progId="Equation.DSMT4">
                  <p:embed/>
                </p:oleObj>
              </mc:Choice>
              <mc:Fallback>
                <p:oleObj name="Equation" r:id="rId5" imgW="1752480" imgH="2664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0149" y="3879850"/>
                        <a:ext cx="3409950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8329353" y="3907689"/>
            <a:ext cx="364346" cy="431555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886044" y="4398963"/>
            <a:ext cx="521356" cy="406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29739" y="4860986"/>
            <a:ext cx="168090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Factor matrices </a:t>
            </a:r>
            <a:endParaRPr lang="ru-RU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714636"/>
              </p:ext>
            </p:extLst>
          </p:nvPr>
        </p:nvGraphicFramePr>
        <p:xfrm>
          <a:off x="5342095" y="2083105"/>
          <a:ext cx="1257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4" name="Equation" r:id="rId7" imgW="1257120" imgH="380880" progId="Equation.DSMT4">
                  <p:embed/>
                </p:oleObj>
              </mc:Choice>
              <mc:Fallback>
                <p:oleObj name="Equation" r:id="rId7" imgW="1257120" imgH="38088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2095" y="2083105"/>
                        <a:ext cx="1257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266229"/>
              </p:ext>
            </p:extLst>
          </p:nvPr>
        </p:nvGraphicFramePr>
        <p:xfrm>
          <a:off x="5417928" y="3879850"/>
          <a:ext cx="1308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5" name="Equation" r:id="rId9" imgW="1307880" imgH="380880" progId="Equation.DSMT4">
                  <p:embed/>
                </p:oleObj>
              </mc:Choice>
              <mc:Fallback>
                <p:oleObj name="Equation" r:id="rId9" imgW="1307880" imgH="3808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17928" y="3879850"/>
                        <a:ext cx="1308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V="1">
            <a:off x="4953065" y="2388248"/>
            <a:ext cx="358768" cy="42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216586"/>
              </p:ext>
            </p:extLst>
          </p:nvPr>
        </p:nvGraphicFramePr>
        <p:xfrm>
          <a:off x="5411585" y="4934147"/>
          <a:ext cx="1295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6" name="Equation" r:id="rId11" imgW="1295280" imgH="380880" progId="Equation.DSMT4">
                  <p:embed/>
                </p:oleObj>
              </mc:Choice>
              <mc:Fallback>
                <p:oleObj name="Equation" r:id="rId11" imgW="1295280" imgH="38088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1585" y="4934147"/>
                        <a:ext cx="1295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4903189" y="5124647"/>
            <a:ext cx="458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923310" y="4050852"/>
            <a:ext cx="418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798436"/>
              </p:ext>
            </p:extLst>
          </p:nvPr>
        </p:nvGraphicFramePr>
        <p:xfrm>
          <a:off x="3800091" y="6065676"/>
          <a:ext cx="8763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7" name="Equation" r:id="rId13" imgW="876240" imgH="291960" progId="Equation.DSMT4">
                  <p:embed/>
                </p:oleObj>
              </mc:Choice>
              <mc:Fallback>
                <p:oleObj name="Equation" r:id="rId13" imgW="876240" imgH="29196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00091" y="6065676"/>
                        <a:ext cx="8763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433032" y="5988444"/>
            <a:ext cx="305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Tucker rank or multilinear rank</a:t>
            </a:r>
            <a:endParaRPr lang="ru-RU" dirty="0"/>
          </a:p>
        </p:txBody>
      </p:sp>
      <p:sp>
        <p:nvSpPr>
          <p:cNvPr id="29" name="Right Arrow 28"/>
          <p:cNvSpPr/>
          <p:nvPr/>
        </p:nvSpPr>
        <p:spPr>
          <a:xfrm>
            <a:off x="4903189" y="6116993"/>
            <a:ext cx="408644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57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928" y="2539256"/>
            <a:ext cx="6729636" cy="143080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408762"/>
              </p:ext>
            </p:extLst>
          </p:nvPr>
        </p:nvGraphicFramePr>
        <p:xfrm>
          <a:off x="3932238" y="4178300"/>
          <a:ext cx="40259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" name="Equation" r:id="rId4" imgW="2450880" imgH="355320" progId="Equation.DSMT4">
                  <p:embed/>
                </p:oleObj>
              </mc:Choice>
              <mc:Fallback>
                <p:oleObj name="Equation" r:id="rId4" imgW="2450880" imgH="35532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2238" y="4178300"/>
                        <a:ext cx="4025900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4905" y="473180"/>
            <a:ext cx="371674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Truncated HOSVD (THOSVD)</a:t>
            </a:r>
            <a:endParaRPr lang="ru-RU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77995" y="1492616"/>
            <a:ext cx="10872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much beneficial to compute left singular values through the eigenvalue decomposition of symmetric matrices </a:t>
            </a:r>
          </a:p>
          <a:p>
            <a:r>
              <a:rPr lang="en-US" dirty="0" smtClean="0"/>
              <a:t>  </a:t>
            </a:r>
            <a:endParaRPr lang="ru-RU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67728" y="1892925"/>
          <a:ext cx="19812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" name="Equation" r:id="rId6" imgW="1206360" imgH="266400" progId="Equation.DSMT4">
                  <p:embed/>
                </p:oleObj>
              </mc:Choice>
              <mc:Fallback>
                <p:oleObj name="Equation" r:id="rId6" imgW="1206360" imgH="2664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7728" y="1892925"/>
                        <a:ext cx="19812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324086"/>
              </p:ext>
            </p:extLst>
          </p:nvPr>
        </p:nvGraphicFramePr>
        <p:xfrm>
          <a:off x="3914775" y="5114925"/>
          <a:ext cx="42767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9" name="Equation" r:id="rId8" imgW="2603160" imgH="266400" progId="Equation.DSMT4">
                  <p:embed/>
                </p:oleObj>
              </mc:Choice>
              <mc:Fallback>
                <p:oleObj name="Equation" r:id="rId8" imgW="2603160" imgH="2664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14775" y="5114925"/>
                        <a:ext cx="42767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565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09142" y="1448611"/>
            <a:ext cx="8580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2. </a:t>
            </a:r>
            <a:r>
              <a:rPr lang="en-US" dirty="0" smtClean="0"/>
              <a:t>Computing the core tensor through contraction of the original data tensor with</a:t>
            </a:r>
          </a:p>
          <a:p>
            <a:r>
              <a:rPr lang="en-US" dirty="0"/>
              <a:t> </a:t>
            </a:r>
            <a:r>
              <a:rPr lang="en-US" dirty="0" smtClean="0"/>
              <a:t>     the factor matrices computed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874905" y="473180"/>
            <a:ext cx="371674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Truncated HOSVD (THOSVD)</a:t>
            </a:r>
            <a:endParaRPr lang="ru-RU" sz="2400" dirty="0" smtClean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757613" y="2338388"/>
          <a:ext cx="39512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1" name="Equation" r:id="rId3" imgW="1854000" imgH="241200" progId="Equation.DSMT4">
                  <p:embed/>
                </p:oleObj>
              </mc:Choice>
              <mc:Fallback>
                <p:oleObj name="Equation" r:id="rId3" imgW="1854000" imgH="2412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7613" y="2338388"/>
                        <a:ext cx="3951287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42406" y="2424042"/>
            <a:ext cx="71897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Why?</a:t>
            </a: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297779"/>
              </p:ext>
            </p:extLst>
          </p:nvPr>
        </p:nvGraphicFramePr>
        <p:xfrm>
          <a:off x="4426157" y="3759007"/>
          <a:ext cx="2999110" cy="1299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2" name="Equation" r:id="rId5" imgW="1612800" imgH="698400" progId="Equation.DSMT4">
                  <p:embed/>
                </p:oleObj>
              </mc:Choice>
              <mc:Fallback>
                <p:oleObj name="Equation" r:id="rId5" imgW="1612800" imgH="69840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26157" y="3759007"/>
                        <a:ext cx="2999110" cy="1299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988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727637" y="2417417"/>
          <a:ext cx="8085137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4" name="Equation" r:id="rId3" imgW="4698720" imgH="393480" progId="Equation.DSMT4">
                  <p:embed/>
                </p:oleObj>
              </mc:Choice>
              <mc:Fallback>
                <p:oleObj name="Equation" r:id="rId3" imgW="4698720" imgH="3934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7637" y="2417417"/>
                        <a:ext cx="8085137" cy="67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208092" y="1447776"/>
          <a:ext cx="3124229" cy="39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5" name="Equation" r:id="rId5" imgW="1815840" imgH="228600" progId="Equation.DSMT4">
                  <p:embed/>
                </p:oleObj>
              </mc:Choice>
              <mc:Fallback>
                <p:oleObj name="Equation" r:id="rId5" imgW="181584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08092" y="1447776"/>
                        <a:ext cx="3124229" cy="39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4905" y="473180"/>
            <a:ext cx="371674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Truncated HOSVD (THOSVD)</a:t>
            </a:r>
            <a:endParaRPr lang="ru-RU" sz="2400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240182" y="3509954"/>
          <a:ext cx="718820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6" name="Equation" r:id="rId7" imgW="4178160" imgH="406080" progId="Equation.DSMT4">
                  <p:embed/>
                </p:oleObj>
              </mc:Choice>
              <mc:Fallback>
                <p:oleObj name="Equation" r:id="rId7" imgW="4178160" imgH="4060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0182" y="3509954"/>
                        <a:ext cx="7188200" cy="696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400774" y="4624716"/>
          <a:ext cx="31908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7" name="Equation" r:id="rId9" imgW="1854000" imgH="241200" progId="Equation.DSMT4">
                  <p:embed/>
                </p:oleObj>
              </mc:Choice>
              <mc:Fallback>
                <p:oleObj name="Equation" r:id="rId9" imgW="1854000" imgH="2412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00774" y="4624716"/>
                        <a:ext cx="3190875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>
          <a:xfrm>
            <a:off x="5733277" y="2053244"/>
            <a:ext cx="202010" cy="232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Down Arrow 9"/>
          <p:cNvSpPr/>
          <p:nvPr/>
        </p:nvSpPr>
        <p:spPr>
          <a:xfrm>
            <a:off x="5754290" y="3079260"/>
            <a:ext cx="202010" cy="232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Down Arrow 10"/>
          <p:cNvSpPr/>
          <p:nvPr/>
        </p:nvSpPr>
        <p:spPr>
          <a:xfrm>
            <a:off x="5794201" y="4206866"/>
            <a:ext cx="202010" cy="232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14647" y="1189639"/>
            <a:ext cx="262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we have an exact model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444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74905" y="473180"/>
            <a:ext cx="371674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Truncated HOSVD (THOSVD)</a:t>
            </a:r>
            <a:endParaRPr lang="ru-RU" sz="2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80600" y="2577368"/>
            <a:ext cx="251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fixed factor matrices </a:t>
            </a:r>
            <a:endParaRPr lang="ru-RU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349694"/>
              </p:ext>
            </p:extLst>
          </p:nvPr>
        </p:nvGraphicFramePr>
        <p:xfrm>
          <a:off x="3027866" y="2602307"/>
          <a:ext cx="1981319" cy="41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2" name="Equation" r:id="rId3" imgW="1104840" imgH="228600" progId="Equation.DSMT4">
                  <p:embed/>
                </p:oleObj>
              </mc:Choice>
              <mc:Fallback>
                <p:oleObj name="Equation" r:id="rId3" imgW="1104840" imgH="2286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7866" y="2602307"/>
                        <a:ext cx="1981319" cy="410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935255" y="2622720"/>
            <a:ext cx="565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above formula provides the optimal core tensor in the 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680600" y="2933332"/>
            <a:ext cx="243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least-squares sense</a:t>
            </a:r>
            <a:endParaRPr lang="ru-RU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480629"/>
              </p:ext>
            </p:extLst>
          </p:nvPr>
        </p:nvGraphicFramePr>
        <p:xfrm>
          <a:off x="3335338" y="3781425"/>
          <a:ext cx="506412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3" name="Equation" r:id="rId5" imgW="2374560" imgH="342720" progId="Equation.DSMT4">
                  <p:embed/>
                </p:oleObj>
              </mc:Choice>
              <mc:Fallback>
                <p:oleObj name="Equation" r:id="rId5" imgW="2374560" imgH="34272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5338" y="3781425"/>
                        <a:ext cx="5064125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704103"/>
              </p:ext>
            </p:extLst>
          </p:nvPr>
        </p:nvGraphicFramePr>
        <p:xfrm>
          <a:off x="3874905" y="1849724"/>
          <a:ext cx="3465112" cy="43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4" name="Equation" r:id="rId7" imgW="1815840" imgH="228600" progId="Equation.DSMT4">
                  <p:embed/>
                </p:oleObj>
              </mc:Choice>
              <mc:Fallback>
                <p:oleObj name="Equation" r:id="rId7" imgW="1815840" imgH="2286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4905" y="1849724"/>
                        <a:ext cx="3465112" cy="436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0600" y="1197213"/>
            <a:ext cx="33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we have an approximate model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98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6989" y="1014710"/>
            <a:ext cx="1375697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2077750"/>
            <a:ext cx="511691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SVD and its main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Tucker decomposition and HOSVD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for HOSVD 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Left Brace 1"/>
          <p:cNvSpPr/>
          <p:nvPr/>
        </p:nvSpPr>
        <p:spPr>
          <a:xfrm>
            <a:off x="6064873" y="2807823"/>
            <a:ext cx="142295" cy="184618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ight Arrow 2"/>
          <p:cNvSpPr/>
          <p:nvPr/>
        </p:nvSpPr>
        <p:spPr>
          <a:xfrm>
            <a:off x="4316122" y="3686426"/>
            <a:ext cx="1562792" cy="88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6207168" y="2807823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Truncated HOSVD (THOSVD)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207168" y="3501760"/>
            <a:ext cx="41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Sequentially Truncated HOSVD (STHOSVD)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197663" y="4180955"/>
            <a:ext cx="408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Order Orthogonal Iteration (HOOI)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91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4905" y="473180"/>
            <a:ext cx="371674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Truncated HOSVD (THOSVD)</a:t>
            </a:r>
            <a:endParaRPr lang="ru-RU" sz="24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513266"/>
              </p:ext>
            </p:extLst>
          </p:nvPr>
        </p:nvGraphicFramePr>
        <p:xfrm>
          <a:off x="1035050" y="2922588"/>
          <a:ext cx="918368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0" name="Equation" r:id="rId3" imgW="4889160" imgH="355320" progId="Equation.DSMT4">
                  <p:embed/>
                </p:oleObj>
              </mc:Choice>
              <mc:Fallback>
                <p:oleObj name="Equation" r:id="rId3" imgW="4889160" imgH="35532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050" y="2922588"/>
                        <a:ext cx="9183688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055497"/>
              </p:ext>
            </p:extLst>
          </p:nvPr>
        </p:nvGraphicFramePr>
        <p:xfrm>
          <a:off x="3698875" y="1568450"/>
          <a:ext cx="434657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1" name="Equation" r:id="rId5" imgW="2374560" imgH="368280" progId="Equation.DSMT4">
                  <p:embed/>
                </p:oleObj>
              </mc:Choice>
              <mc:Fallback>
                <p:oleObj name="Equation" r:id="rId5" imgW="2374560" imgH="3682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98875" y="1568450"/>
                        <a:ext cx="4346575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444397"/>
              </p:ext>
            </p:extLst>
          </p:nvPr>
        </p:nvGraphicFramePr>
        <p:xfrm>
          <a:off x="1954211" y="4282483"/>
          <a:ext cx="8426451" cy="490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2" name="Equation" r:id="rId7" imgW="4787640" imgH="279360" progId="Equation.DSMT4">
                  <p:embed/>
                </p:oleObj>
              </mc:Choice>
              <mc:Fallback>
                <p:oleObj name="Equation" r:id="rId7" imgW="4787640" imgH="2793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54211" y="4282483"/>
                        <a:ext cx="8426451" cy="490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990809"/>
              </p:ext>
            </p:extLst>
          </p:nvPr>
        </p:nvGraphicFramePr>
        <p:xfrm>
          <a:off x="4214854" y="5576425"/>
          <a:ext cx="3376795" cy="439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3" name="Equation" r:id="rId9" imgW="1854000" imgH="241200" progId="Equation.DSMT4">
                  <p:embed/>
                </p:oleObj>
              </mc:Choice>
              <mc:Fallback>
                <p:oleObj name="Equation" r:id="rId9" imgW="1854000" imgH="2412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14854" y="5576425"/>
                        <a:ext cx="3376795" cy="439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>
          <a:xfrm>
            <a:off x="5626100" y="3790349"/>
            <a:ext cx="423068" cy="4514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Down Arrow 10"/>
          <p:cNvSpPr/>
          <p:nvPr/>
        </p:nvSpPr>
        <p:spPr>
          <a:xfrm>
            <a:off x="5659835" y="4923854"/>
            <a:ext cx="423068" cy="4514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740582"/>
              </p:ext>
            </p:extLst>
          </p:nvPr>
        </p:nvGraphicFramePr>
        <p:xfrm>
          <a:off x="8422746" y="5375305"/>
          <a:ext cx="30861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4" name="Equation" r:id="rId11" imgW="1752480" imgH="279360" progId="Equation.DSMT4">
                  <p:embed/>
                </p:oleObj>
              </mc:Choice>
              <mc:Fallback>
                <p:oleObj name="Equation" r:id="rId11" imgW="1752480" imgH="2793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22746" y="5375305"/>
                        <a:ext cx="3086100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9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4905" y="473180"/>
            <a:ext cx="371674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Truncated HOSVD (THOSVD)</a:t>
            </a:r>
            <a:endParaRPr lang="ru-RU" sz="24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445829"/>
              </p:ext>
            </p:extLst>
          </p:nvPr>
        </p:nvGraphicFramePr>
        <p:xfrm>
          <a:off x="3185556" y="3019144"/>
          <a:ext cx="1507195" cy="456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Equation" r:id="rId3" imgW="1257120" imgH="380880" progId="Equation.DSMT4">
                  <p:embed/>
                </p:oleObj>
              </mc:Choice>
              <mc:Fallback>
                <p:oleObj name="Equation" r:id="rId3" imgW="1257120" imgH="3808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5556" y="3019144"/>
                        <a:ext cx="1507195" cy="456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047883"/>
              </p:ext>
            </p:extLst>
          </p:nvPr>
        </p:nvGraphicFramePr>
        <p:xfrm>
          <a:off x="5791927" y="2965055"/>
          <a:ext cx="1541730" cy="45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5" imgW="1295280" imgH="380880" progId="Equation.DSMT4">
                  <p:embed/>
                </p:oleObj>
              </mc:Choice>
              <mc:Fallback>
                <p:oleObj name="Equation" r:id="rId5" imgW="1295280" imgH="3808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1927" y="2965055"/>
                        <a:ext cx="1541730" cy="45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4527" y="1563353"/>
            <a:ext cx="611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Please note that for matrices or second order tensors, we have </a:t>
            </a:r>
            <a:endParaRPr lang="ru-RU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186162"/>
              </p:ext>
            </p:extLst>
          </p:nvPr>
        </p:nvGraphicFramePr>
        <p:xfrm>
          <a:off x="3527992" y="2304254"/>
          <a:ext cx="82232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7" imgW="660240" imgH="304560" progId="Equation.DSMT4">
                  <p:embed/>
                </p:oleObj>
              </mc:Choice>
              <mc:Fallback>
                <p:oleObj name="Equation" r:id="rId7" imgW="660240" imgH="3045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27992" y="2304254"/>
                        <a:ext cx="822325" cy="379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303470"/>
              </p:ext>
            </p:extLst>
          </p:nvPr>
        </p:nvGraphicFramePr>
        <p:xfrm>
          <a:off x="5515907" y="2304254"/>
          <a:ext cx="947737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9" imgW="761760" imgH="330120" progId="Equation.DSMT4">
                  <p:embed/>
                </p:oleObj>
              </mc:Choice>
              <mc:Fallback>
                <p:oleObj name="Equation" r:id="rId9" imgW="761760" imgH="33012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15907" y="2304254"/>
                        <a:ext cx="947737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90662" y="227824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</a:t>
            </a:r>
            <a:endParaRPr lang="ru-RU" dirty="0"/>
          </a:p>
        </p:txBody>
      </p:sp>
      <p:sp>
        <p:nvSpPr>
          <p:cNvPr id="12" name="Down Arrow 11"/>
          <p:cNvSpPr/>
          <p:nvPr/>
        </p:nvSpPr>
        <p:spPr>
          <a:xfrm>
            <a:off x="5040091" y="3630387"/>
            <a:ext cx="299259" cy="628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918908"/>
              </p:ext>
            </p:extLst>
          </p:nvPr>
        </p:nvGraphicFramePr>
        <p:xfrm>
          <a:off x="4948575" y="4388741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11" imgW="583920" imgH="253800" progId="Equation.DSMT4">
                  <p:embed/>
                </p:oleObj>
              </mc:Choice>
              <mc:Fallback>
                <p:oleObj name="Equation" r:id="rId11" imgW="58392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48575" y="4388741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839309" y="4772618"/>
            <a:ext cx="50173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This is generally not true for tensors of higher order.</a:t>
            </a:r>
            <a:endParaRPr lang="ru-RU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815312"/>
              </p:ext>
            </p:extLst>
          </p:nvPr>
        </p:nvGraphicFramePr>
        <p:xfrm>
          <a:off x="1345392" y="2284995"/>
          <a:ext cx="8699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13" imgW="698400" imgH="228600" progId="Equation.DSMT4">
                  <p:embed/>
                </p:oleObj>
              </mc:Choice>
              <mc:Fallback>
                <p:oleObj name="Equation" r:id="rId13" imgW="6984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45392" y="2284995"/>
                        <a:ext cx="869950" cy="28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71210" y="3039547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12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849990"/>
              </p:ext>
            </p:extLst>
          </p:nvPr>
        </p:nvGraphicFramePr>
        <p:xfrm>
          <a:off x="4122738" y="1725613"/>
          <a:ext cx="29210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5" name="Equation" r:id="rId3" imgW="1777680" imgH="228600" progId="Equation.DSMT4">
                  <p:embed/>
                </p:oleObj>
              </mc:Choice>
              <mc:Fallback>
                <p:oleObj name="Equation" r:id="rId3" imgW="177768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2738" y="1725613"/>
                        <a:ext cx="2921000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369630"/>
              </p:ext>
            </p:extLst>
          </p:nvPr>
        </p:nvGraphicFramePr>
        <p:xfrm>
          <a:off x="4103688" y="2947988"/>
          <a:ext cx="38369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6" name="Equation" r:id="rId5" imgW="2336760" imgH="253800" progId="Equation.DSMT4">
                  <p:embed/>
                </p:oleObj>
              </mc:Choice>
              <mc:Fallback>
                <p:oleObj name="Equation" r:id="rId5" imgW="2336760" imgH="2538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3688" y="2947988"/>
                        <a:ext cx="3836987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3651" y="473180"/>
            <a:ext cx="526408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Truncated HOSVD (THOSVD) for matrices</a:t>
            </a:r>
            <a:endParaRPr lang="ru-RU" sz="2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769658" y="2964614"/>
            <a:ext cx="340822" cy="400886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6957752" y="2964614"/>
            <a:ext cx="340822" cy="400886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60346"/>
              </p:ext>
            </p:extLst>
          </p:nvPr>
        </p:nvGraphicFramePr>
        <p:xfrm>
          <a:off x="1464280" y="4596829"/>
          <a:ext cx="3305378" cy="427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" name="Equation" r:id="rId7" imgW="1866600" imgH="241200" progId="Equation.DSMT4">
                  <p:embed/>
                </p:oleObj>
              </mc:Choice>
              <mc:Fallback>
                <p:oleObj name="Equation" r:id="rId7" imgW="1866600" imgH="241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64280" y="4596829"/>
                        <a:ext cx="3305378" cy="427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075346"/>
              </p:ext>
            </p:extLst>
          </p:nvPr>
        </p:nvGraphicFramePr>
        <p:xfrm>
          <a:off x="6690590" y="4646760"/>
          <a:ext cx="3038751" cy="409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" name="Equation" r:id="rId9" imgW="1790640" imgH="241200" progId="Equation.DSMT4">
                  <p:embed/>
                </p:oleObj>
              </mc:Choice>
              <mc:Fallback>
                <p:oleObj name="Equation" r:id="rId9" imgW="1790640" imgH="2412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90590" y="4646760"/>
                        <a:ext cx="3038751" cy="409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499933" y="4646760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and</a:t>
            </a:r>
            <a:endParaRPr lang="ru-RU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728834"/>
              </p:ext>
            </p:extLst>
          </p:nvPr>
        </p:nvGraphicFramePr>
        <p:xfrm>
          <a:off x="4082256" y="2216105"/>
          <a:ext cx="38798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" name="Equation" r:id="rId11" imgW="2361960" imgH="253800" progId="Equation.DSMT4">
                  <p:embed/>
                </p:oleObj>
              </mc:Choice>
              <mc:Fallback>
                <p:oleObj name="Equation" r:id="rId11" imgW="2361960" imgH="2538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82256" y="2216105"/>
                        <a:ext cx="387985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773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55372" y="473180"/>
            <a:ext cx="294270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Properties of THOSVD</a:t>
            </a:r>
            <a:endParaRPr lang="ru-RU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308623" y="1664947"/>
            <a:ext cx="55942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Factor matrices are </a:t>
            </a:r>
            <a:r>
              <a:rPr lang="en-US" b="1" dirty="0" smtClean="0"/>
              <a:t>orthonormal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core tensor is </a:t>
            </a:r>
            <a:r>
              <a:rPr lang="en-US" b="1" dirty="0" smtClean="0"/>
              <a:t>all-orthogonal</a:t>
            </a:r>
            <a:r>
              <a:rPr lang="en-US" dirty="0" smtClean="0"/>
              <a:t> and </a:t>
            </a:r>
            <a:r>
              <a:rPr lang="en-US" b="1" dirty="0" smtClean="0"/>
              <a:t>pseudo-diagonal</a:t>
            </a:r>
            <a:r>
              <a:rPr lang="en-US" dirty="0" smtClean="0"/>
              <a:t>.</a:t>
            </a:r>
            <a:endParaRPr lang="ru-RU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519214"/>
              </p:ext>
            </p:extLst>
          </p:nvPr>
        </p:nvGraphicFramePr>
        <p:xfrm>
          <a:off x="5638800" y="3314700"/>
          <a:ext cx="914400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" name="Equation" r:id="rId3" imgW="914400" imgH="224640" progId="Equation.DSMT4">
                  <p:embed/>
                </p:oleObj>
              </mc:Choice>
              <mc:Fallback>
                <p:oleObj name="Equation" r:id="rId3" imgW="914400" imgH="22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14700"/>
                        <a:ext cx="914400" cy="225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615905"/>
              </p:ext>
            </p:extLst>
          </p:nvPr>
        </p:nvGraphicFramePr>
        <p:xfrm>
          <a:off x="7359471" y="1767019"/>
          <a:ext cx="3124229" cy="39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" name="Equation" r:id="rId5" imgW="1815840" imgH="228600" progId="Equation.DSMT4">
                  <p:embed/>
                </p:oleObj>
              </mc:Choice>
              <mc:Fallback>
                <p:oleObj name="Equation" r:id="rId5" imgW="181584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59471" y="1767019"/>
                        <a:ext cx="3124229" cy="39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999421"/>
              </p:ext>
            </p:extLst>
          </p:nvPr>
        </p:nvGraphicFramePr>
        <p:xfrm>
          <a:off x="3087543" y="2209946"/>
          <a:ext cx="277336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" name="Equation" r:id="rId7" imgW="1612800" imgH="241200" progId="Equation.DSMT4">
                  <p:embed/>
                </p:oleObj>
              </mc:Choice>
              <mc:Fallback>
                <p:oleObj name="Equation" r:id="rId7" imgW="1612800" imgH="241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87543" y="2209946"/>
                        <a:ext cx="277336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189607"/>
              </p:ext>
            </p:extLst>
          </p:nvPr>
        </p:nvGraphicFramePr>
        <p:xfrm>
          <a:off x="3087543" y="3744152"/>
          <a:ext cx="31464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" name="Equation" r:id="rId9" imgW="1828800" imgH="279360" progId="Equation.DSMT4">
                  <p:embed/>
                </p:oleObj>
              </mc:Choice>
              <mc:Fallback>
                <p:oleObj name="Equation" r:id="rId9" imgW="1828800" imgH="27936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87543" y="3744152"/>
                        <a:ext cx="3146425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051849"/>
              </p:ext>
            </p:extLst>
          </p:nvPr>
        </p:nvGraphicFramePr>
        <p:xfrm>
          <a:off x="3207094" y="4760883"/>
          <a:ext cx="37782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" name="Equation" r:id="rId11" imgW="2197080" imgH="291960" progId="Equation.DSMT4">
                  <p:embed/>
                </p:oleObj>
              </mc:Choice>
              <mc:Fallback>
                <p:oleObj name="Equation" r:id="rId11" imgW="2197080" imgH="2919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07094" y="4760883"/>
                        <a:ext cx="377825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667415" y="3800786"/>
            <a:ext cx="214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All-orthogonality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8" name="Rectangle 17"/>
          <p:cNvSpPr/>
          <p:nvPr/>
        </p:nvSpPr>
        <p:spPr>
          <a:xfrm>
            <a:off x="627087" y="4828630"/>
            <a:ext cx="230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Pseudo-</a:t>
            </a:r>
            <a:r>
              <a:rPr lang="en-US" b="1" dirty="0" err="1" smtClean="0"/>
              <a:t>diagonality</a:t>
            </a:r>
            <a:endParaRPr lang="ru-RU" b="1" dirty="0"/>
          </a:p>
        </p:txBody>
      </p:sp>
      <p:sp>
        <p:nvSpPr>
          <p:cNvPr id="19" name="Cube 18"/>
          <p:cNvSpPr/>
          <p:nvPr/>
        </p:nvSpPr>
        <p:spPr>
          <a:xfrm>
            <a:off x="9191728" y="4474460"/>
            <a:ext cx="1139605" cy="106680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0" name="Group 19"/>
          <p:cNvGrpSpPr/>
          <p:nvPr/>
        </p:nvGrpSpPr>
        <p:grpSpPr>
          <a:xfrm>
            <a:off x="7087859" y="3778067"/>
            <a:ext cx="4357519" cy="1731619"/>
            <a:chOff x="1328526" y="3113607"/>
            <a:chExt cx="4357519" cy="1731619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1328526" y="3505658"/>
              <a:ext cx="543225" cy="8317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738746" y="3113607"/>
              <a:ext cx="394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Density in these directions are reduced.</a:t>
              </a:r>
              <a:endPara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534910" y="3820768"/>
              <a:ext cx="467287" cy="2227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3455959" y="3932142"/>
              <a:ext cx="963641" cy="1261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432395" y="4104932"/>
              <a:ext cx="606205" cy="5630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432395" y="4076700"/>
              <a:ext cx="717110" cy="2286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458205" y="4128011"/>
              <a:ext cx="332745" cy="7172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20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5372" y="473180"/>
            <a:ext cx="294270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Properties of THOSVD</a:t>
            </a:r>
            <a:endParaRPr lang="ru-RU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93" y="1838183"/>
            <a:ext cx="7634309" cy="28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7506" y="18754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mlsvd</a:t>
            </a:r>
            <a:r>
              <a:rPr lang="en-US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-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(Truncated) multilinear singular value decomposition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013807" y="4570385"/>
            <a:ext cx="1438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228B22"/>
                </a:solidFill>
                <a:latin typeface="Courier New" panose="02070309020205020404" pitchFamily="49" charset="0"/>
              </a:rPr>
              <a:t>tensorlab</a:t>
            </a:r>
            <a:endParaRPr lang="en-US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5478098" y="4011940"/>
            <a:ext cx="255179" cy="2715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2787506" y="3011564"/>
            <a:ext cx="6497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mlsvds</a:t>
            </a:r>
            <a:r>
              <a:rPr lang="en-US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-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Multilinear singular </a:t>
            </a:r>
            <a:r>
              <a:rPr lang="en-US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value decomposition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for sparse tensors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4905" y="473180"/>
            <a:ext cx="371674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Truncated HOSVD (THOSVD)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9322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7603" y="473180"/>
            <a:ext cx="766233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Connection between the CPD and the Tucker decomposition</a:t>
            </a:r>
            <a:endParaRPr lang="ru-RU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3" y="2281766"/>
            <a:ext cx="8094133" cy="1829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6600" y="4453853"/>
            <a:ext cx="51985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CPD is a special case of the Tucker decomposition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42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10937" y="473180"/>
            <a:ext cx="6835191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Sequentially Truncated HOSVD (THOSVD) for matrices</a:t>
            </a:r>
            <a:endParaRPr lang="ru-RU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79671" y="1636631"/>
            <a:ext cx="787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Sequentially Truncated HOSVD is a faster algorithm for computation of the HOSVD.</a:t>
            </a:r>
            <a:endParaRPr lang="ru-RU" dirty="0"/>
          </a:p>
        </p:txBody>
      </p:sp>
      <p:grpSp>
        <p:nvGrpSpPr>
          <p:cNvPr id="6" name="Group 5"/>
          <p:cNvGrpSpPr/>
          <p:nvPr/>
        </p:nvGrpSpPr>
        <p:grpSpPr>
          <a:xfrm>
            <a:off x="1871515" y="3172150"/>
            <a:ext cx="3046413" cy="1228725"/>
            <a:chOff x="1276640" y="2878243"/>
            <a:chExt cx="3046413" cy="1228725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9854032"/>
                </p:ext>
              </p:extLst>
            </p:nvPr>
          </p:nvGraphicFramePr>
          <p:xfrm>
            <a:off x="1276640" y="2878243"/>
            <a:ext cx="3046413" cy="1228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0" name="Equation" r:id="rId3" imgW="2616120" imgH="1054080" progId="Equation.DSMT4">
                    <p:embed/>
                  </p:oleObj>
                </mc:Choice>
                <mc:Fallback>
                  <p:oleObj name="Equation" r:id="rId3" imgW="2616120" imgH="10540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76640" y="2878243"/>
                          <a:ext cx="3046413" cy="1228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/>
            <p:nvPr/>
          </p:nvSpPr>
          <p:spPr>
            <a:xfrm>
              <a:off x="1871408" y="3408809"/>
              <a:ext cx="284707" cy="345650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63125"/>
              </p:ext>
            </p:extLst>
          </p:nvPr>
        </p:nvGraphicFramePr>
        <p:xfrm>
          <a:off x="6838128" y="3610846"/>
          <a:ext cx="4169508" cy="351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1" name="Equation" r:id="rId5" imgW="3314520" imgH="279360" progId="Equation.DSMT4">
                  <p:embed/>
                </p:oleObj>
              </mc:Choice>
              <mc:Fallback>
                <p:oleObj name="Equation" r:id="rId5" imgW="3314520" imgH="2793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8128" y="3610846"/>
                        <a:ext cx="4169508" cy="351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08563" y="359284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93800" y="3520288"/>
            <a:ext cx="97174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THOSVD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681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382575"/>
              </p:ext>
            </p:extLst>
          </p:nvPr>
        </p:nvGraphicFramePr>
        <p:xfrm>
          <a:off x="2614045" y="4927436"/>
          <a:ext cx="16827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1" name="Equation" r:id="rId3" imgW="139680" imgH="647640" progId="Equation.DSMT4">
                  <p:embed/>
                </p:oleObj>
              </mc:Choice>
              <mc:Fallback>
                <p:oleObj name="Equation" r:id="rId3" imgW="139680" imgH="6476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4045" y="4927436"/>
                        <a:ext cx="16827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4320" y="2744560"/>
            <a:ext cx="107593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STHOSVD</a:t>
            </a:r>
            <a:endParaRPr lang="ru-RU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061458"/>
              </p:ext>
            </p:extLst>
          </p:nvPr>
        </p:nvGraphicFramePr>
        <p:xfrm>
          <a:off x="7429046" y="3505777"/>
          <a:ext cx="350678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2" name="Equation" r:id="rId5" imgW="2705040" imgH="279360" progId="Equation.DSMT4">
                  <p:embed/>
                </p:oleObj>
              </mc:Choice>
              <mc:Fallback>
                <p:oleObj name="Equation" r:id="rId5" imgW="2705040" imgH="27936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29046" y="3505777"/>
                        <a:ext cx="3506788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323331"/>
              </p:ext>
            </p:extLst>
          </p:nvPr>
        </p:nvGraphicFramePr>
        <p:xfrm>
          <a:off x="7429046" y="2149870"/>
          <a:ext cx="294798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3" name="Equation" r:id="rId7" imgW="2273040" imgH="279360" progId="Equation.DSMT4">
                  <p:embed/>
                </p:oleObj>
              </mc:Choice>
              <mc:Fallback>
                <p:oleObj name="Equation" r:id="rId7" imgW="2273040" imgH="27936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9046" y="2149870"/>
                        <a:ext cx="2947987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688685"/>
              </p:ext>
            </p:extLst>
          </p:nvPr>
        </p:nvGraphicFramePr>
        <p:xfrm>
          <a:off x="1732461" y="1311012"/>
          <a:ext cx="29368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4" name="Equation" r:id="rId9" imgW="2425680" imgH="457200" progId="Equation.DSMT4">
                  <p:embed/>
                </p:oleObj>
              </mc:Choice>
              <mc:Fallback>
                <p:oleObj name="Equation" r:id="rId9" imgW="2425680" imgH="45720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32461" y="1311012"/>
                        <a:ext cx="2936875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10937" y="473180"/>
            <a:ext cx="6835191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Sequentially Truncated HOSVD (THOSVD) for matrices</a:t>
            </a:r>
            <a:endParaRPr lang="ru-RU" sz="2400" dirty="0" smtClean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19061"/>
              </p:ext>
            </p:extLst>
          </p:nvPr>
        </p:nvGraphicFramePr>
        <p:xfrm>
          <a:off x="1663700" y="2232249"/>
          <a:ext cx="21844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5" name="Equation" r:id="rId11" imgW="1803240" imgH="279360" progId="Equation.DSMT4">
                  <p:embed/>
                </p:oleObj>
              </mc:Choice>
              <mc:Fallback>
                <p:oleObj name="Equation" r:id="rId11" imgW="1803240" imgH="2793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63700" y="2232249"/>
                        <a:ext cx="2184400" cy="33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070036"/>
              </p:ext>
            </p:extLst>
          </p:nvPr>
        </p:nvGraphicFramePr>
        <p:xfrm>
          <a:off x="1663700" y="2813872"/>
          <a:ext cx="30622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6" name="Equation" r:id="rId13" imgW="2527200" imgH="469800" progId="Equation.DSMT4">
                  <p:embed/>
                </p:oleObj>
              </mc:Choice>
              <mc:Fallback>
                <p:oleObj name="Equation" r:id="rId13" imgW="2527200" imgH="4698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63700" y="2813872"/>
                        <a:ext cx="3062288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02230"/>
              </p:ext>
            </p:extLst>
          </p:nvPr>
        </p:nvGraphicFramePr>
        <p:xfrm>
          <a:off x="1663700" y="3625683"/>
          <a:ext cx="24288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7" name="Equation" r:id="rId15" imgW="1955520" imgH="279360" progId="Equation.DSMT4">
                  <p:embed/>
                </p:oleObj>
              </mc:Choice>
              <mc:Fallback>
                <p:oleObj name="Equation" r:id="rId15" imgW="1955520" imgH="2793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63700" y="3625683"/>
                        <a:ext cx="2428875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594478"/>
              </p:ext>
            </p:extLst>
          </p:nvPr>
        </p:nvGraphicFramePr>
        <p:xfrm>
          <a:off x="1671638" y="4158114"/>
          <a:ext cx="34258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8" name="Equation" r:id="rId17" imgW="2755800" imgH="469800" progId="Equation.DSMT4">
                  <p:embed/>
                </p:oleObj>
              </mc:Choice>
              <mc:Fallback>
                <p:oleObj name="Equation" r:id="rId17" imgW="2755800" imgH="4698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71638" y="4158114"/>
                        <a:ext cx="342582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V="1">
            <a:off x="4153535" y="2330051"/>
            <a:ext cx="2970076" cy="5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321871" y="3685958"/>
            <a:ext cx="2970076" cy="5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73116"/>
              </p:ext>
            </p:extLst>
          </p:nvPr>
        </p:nvGraphicFramePr>
        <p:xfrm>
          <a:off x="1385888" y="5804351"/>
          <a:ext cx="361632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9" name="Equation" r:id="rId19" imgW="2908080" imgH="330120" progId="Equation.DSMT4">
                  <p:embed/>
                </p:oleObj>
              </mc:Choice>
              <mc:Fallback>
                <p:oleObj name="Equation" r:id="rId19" imgW="2908080" imgH="33012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85888" y="5804351"/>
                        <a:ext cx="3616325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204967"/>
              </p:ext>
            </p:extLst>
          </p:nvPr>
        </p:nvGraphicFramePr>
        <p:xfrm>
          <a:off x="8055065" y="5721800"/>
          <a:ext cx="36052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0" name="Equation" r:id="rId21" imgW="2781000" imgH="279360" progId="Equation.DSMT4">
                  <p:embed/>
                </p:oleObj>
              </mc:Choice>
              <mc:Fallback>
                <p:oleObj name="Equation" r:id="rId21" imgW="2781000" imgH="2793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055065" y="5721800"/>
                        <a:ext cx="3605213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V="1">
            <a:off x="5002213" y="6076156"/>
            <a:ext cx="2970076" cy="5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7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8847" y="473180"/>
            <a:ext cx="541795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Sequentially Truncated HOSVD (STHOSVD)</a:t>
            </a:r>
            <a:endParaRPr lang="ru-RU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12" y="3408816"/>
            <a:ext cx="23175" cy="4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49" y="2692172"/>
            <a:ext cx="6624828" cy="31577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972" y="1213344"/>
            <a:ext cx="9800503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Sequentially Truncated HOSVD (STHOSVD) is a faster algorithm for computing the best multilinear </a:t>
            </a:r>
          </a:p>
          <a:p>
            <a:r>
              <a:rPr lang="en-US" dirty="0" smtClean="0"/>
              <a:t>rank approximation of a given tensors. Unlike the HOSVD where the unfolding matrices have the same </a:t>
            </a:r>
          </a:p>
          <a:p>
            <a:r>
              <a:rPr lang="en-US" dirty="0" smtClean="0"/>
              <a:t>number of elements, at each iteration of the STHOSVD algorithm we are dealing with a</a:t>
            </a:r>
          </a:p>
          <a:p>
            <a:r>
              <a:rPr lang="en-US" dirty="0" smtClean="0"/>
              <a:t>Smaller unfolding matrices.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98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8500" y="473180"/>
            <a:ext cx="4866640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ingular Value Decomposition (SVD)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165600" y="4421188"/>
          <a:ext cx="45656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18" name="Equation" r:id="rId3" imgW="2501640" imgH="507960" progId="Equation.DSMT4">
                  <p:embed/>
                </p:oleObj>
              </mc:Choice>
              <mc:Fallback>
                <p:oleObj name="Equation" r:id="rId3" imgW="2501640" imgH="5079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5600" y="4421188"/>
                        <a:ext cx="45656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4176081" y="4234686"/>
            <a:ext cx="682765" cy="450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08862" y="5046133"/>
            <a:ext cx="832006" cy="437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301640" y="4099778"/>
            <a:ext cx="624093" cy="378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37978" y="5309537"/>
            <a:ext cx="1102650" cy="2284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7005638" y="3965575"/>
          <a:ext cx="294163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19" name="Equation" r:id="rId5" imgW="2857320" imgH="279360" progId="Equation.DSMT4">
                  <p:embed/>
                </p:oleObj>
              </mc:Choice>
              <mc:Fallback>
                <p:oleObj name="Equation" r:id="rId5" imgW="2857320" imgH="2793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05638" y="3965575"/>
                        <a:ext cx="2941637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480300" y="5384800"/>
          <a:ext cx="2728913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0" name="Equation" r:id="rId7" imgW="2654280" imgH="253800" progId="Equation.DSMT4">
                  <p:embed/>
                </p:oleObj>
              </mc:Choice>
              <mc:Fallback>
                <p:oleObj name="Equation" r:id="rId7" imgW="2654280" imgH="2538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80300" y="5384800"/>
                        <a:ext cx="2728913" cy="265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552575" y="3965575"/>
          <a:ext cx="2940050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1" name="Equation" r:id="rId9" imgW="2857320" imgH="253800" progId="Equation.DSMT4">
                  <p:embed/>
                </p:oleObj>
              </mc:Choice>
              <mc:Fallback>
                <p:oleObj name="Equation" r:id="rId9" imgW="2857320" imgH="2538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52575" y="3965575"/>
                        <a:ext cx="2940050" cy="265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1441450" y="5337175"/>
          <a:ext cx="288925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2" name="Equation" r:id="rId11" imgW="2806560" imgH="279360" progId="Equation.DSMT4">
                  <p:embed/>
                </p:oleObj>
              </mc:Choice>
              <mc:Fallback>
                <p:oleObj name="Equation" r:id="rId11" imgW="2806560" imgH="2793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1450" y="5337175"/>
                        <a:ext cx="288925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1048" y="1302571"/>
            <a:ext cx="6849844" cy="2309831"/>
          </a:xfrm>
          <a:prstGeom prst="rect">
            <a:avLst/>
          </a:prstGeom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4242750" y="5771200"/>
          <a:ext cx="31623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3" name="Equation" r:id="rId14" imgW="1930320" imgH="228600" progId="Equation.DSMT4">
                  <p:embed/>
                </p:oleObj>
              </mc:Choice>
              <mc:Fallback>
                <p:oleObj name="Equation" r:id="rId14" imgW="1930320" imgH="22860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42750" y="5771200"/>
                        <a:ext cx="3162300" cy="376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0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8847" y="473180"/>
            <a:ext cx="541795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Sequentially Truncated HOSVD (STHOSVD)</a:t>
            </a:r>
            <a:endParaRPr lang="ru-RU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8" y="1586001"/>
            <a:ext cx="4902132" cy="3408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76" y="1586001"/>
            <a:ext cx="4675551" cy="39674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40720" y="2923953"/>
            <a:ext cx="473813" cy="276447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88961" y="3200400"/>
            <a:ext cx="25305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30071" y="5709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228B22"/>
                </a:solidFill>
                <a:latin typeface="Courier New" panose="02070309020205020404" pitchFamily="49" charset="0"/>
              </a:rPr>
              <a:t>mlsvd_rsi</a:t>
            </a:r>
            <a:r>
              <a:rPr lang="en-US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-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Sequentially truncated MLSVD using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randomized subspace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42595" y="5848168"/>
            <a:ext cx="1438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228B22"/>
                </a:solidFill>
                <a:latin typeface="Courier New" panose="02070309020205020404" pitchFamily="49" charset="0"/>
              </a:rPr>
              <a:t>tensorlab</a:t>
            </a:r>
            <a:endParaRPr lang="en-US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6815668" y="5910574"/>
            <a:ext cx="514431" cy="2187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9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491533"/>
              </p:ext>
            </p:extLst>
          </p:nvPr>
        </p:nvGraphicFramePr>
        <p:xfrm>
          <a:off x="3072871" y="2713650"/>
          <a:ext cx="6170612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8" name="Equation" r:id="rId3" imgW="2895480" imgH="863280" progId="Equation.DSMT4">
                  <p:embed/>
                </p:oleObj>
              </mc:Choice>
              <mc:Fallback>
                <p:oleObj name="Equation" r:id="rId3" imgW="2895480" imgH="8632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2871" y="2713650"/>
                        <a:ext cx="6170612" cy="183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07048" y="473180"/>
            <a:ext cx="5173401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Best low Multilinear </a:t>
            </a:r>
            <a:r>
              <a:rPr lang="en-US" sz="2400" dirty="0" smtClean="0"/>
              <a:t>rank approximation</a:t>
            </a:r>
            <a:endParaRPr lang="ru-RU" sz="24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702419" y="1730098"/>
            <a:ext cx="9828472" cy="465137"/>
            <a:chOff x="770153" y="1442231"/>
            <a:chExt cx="9828472" cy="465137"/>
          </a:xfrm>
        </p:grpSpPr>
        <p:sp>
          <p:nvSpPr>
            <p:cNvPr id="6" name="TextBox 5"/>
            <p:cNvSpPr txBox="1"/>
            <p:nvPr/>
          </p:nvSpPr>
          <p:spPr>
            <a:xfrm>
              <a:off x="770153" y="1490134"/>
              <a:ext cx="2853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 a given multilinear rank </a:t>
              </a:r>
              <a:endParaRPr lang="ru-RU" dirty="0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6162152"/>
                </p:ext>
              </p:extLst>
            </p:nvPr>
          </p:nvGraphicFramePr>
          <p:xfrm>
            <a:off x="3441697" y="1442231"/>
            <a:ext cx="1298575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39" name="Equation" r:id="rId5" imgW="711000" imgH="253800" progId="Equation.DSMT4">
                    <p:embed/>
                  </p:oleObj>
                </mc:Choice>
                <mc:Fallback>
                  <p:oleObj name="Equation" r:id="rId5" imgW="711000" imgH="253800" progId="Equation.DSMT4">
                    <p:embed/>
                    <p:pic>
                      <p:nvPicPr>
                        <p:cNvPr id="13" name="Object 1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441697" y="1442231"/>
                          <a:ext cx="1298575" cy="465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4635389" y="1514879"/>
              <a:ext cx="5963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, the best multilinear rank approximation is defined as follows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7403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7048" y="473180"/>
            <a:ext cx="5173401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Best low Multilinear </a:t>
            </a:r>
            <a:r>
              <a:rPr lang="en-US" sz="2400" dirty="0" smtClean="0"/>
              <a:t>rank approximation</a:t>
            </a:r>
            <a:endParaRPr lang="ru-RU" sz="2400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877161" y="4162259"/>
            <a:ext cx="3962233" cy="604837"/>
            <a:chOff x="761635" y="3706936"/>
            <a:chExt cx="3962233" cy="604837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2873454"/>
                </p:ext>
              </p:extLst>
            </p:nvPr>
          </p:nvGraphicFramePr>
          <p:xfrm>
            <a:off x="761635" y="3706936"/>
            <a:ext cx="1924050" cy="604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54" name="Equation" r:id="rId3" imgW="1054080" imgH="330120" progId="Equation.DSMT4">
                    <p:embed/>
                  </p:oleObj>
                </mc:Choice>
                <mc:Fallback>
                  <p:oleObj name="Equation" r:id="rId3" imgW="1054080" imgH="330120" progId="Equation.DSMT4">
                    <p:embed/>
                    <p:pic>
                      <p:nvPicPr>
                        <p:cNvPr id="9" name="Object 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61635" y="3706936"/>
                          <a:ext cx="1924050" cy="604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3087275"/>
                </p:ext>
              </p:extLst>
            </p:nvPr>
          </p:nvGraphicFramePr>
          <p:xfrm>
            <a:off x="3357031" y="3825467"/>
            <a:ext cx="1366837" cy="442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55" name="Equation" r:id="rId5" imgW="749160" imgH="241200" progId="Equation.DSMT4">
                    <p:embed/>
                  </p:oleObj>
                </mc:Choice>
                <mc:Fallback>
                  <p:oleObj name="Equation" r:id="rId5" imgW="749160" imgH="241200" progId="Equation.DSMT4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57031" y="3825467"/>
                          <a:ext cx="1366837" cy="442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ight Arrow 6"/>
            <p:cNvSpPr/>
            <p:nvPr/>
          </p:nvSpPr>
          <p:spPr>
            <a:xfrm>
              <a:off x="2704651" y="3941090"/>
              <a:ext cx="608013" cy="2116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3081" y="3855356"/>
            <a:ext cx="5706423" cy="969304"/>
            <a:chOff x="5876950" y="3440626"/>
            <a:chExt cx="5706423" cy="969304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0281278"/>
                </p:ext>
              </p:extLst>
            </p:nvPr>
          </p:nvGraphicFramePr>
          <p:xfrm>
            <a:off x="5876950" y="3781280"/>
            <a:ext cx="2527300" cy="628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56" name="Equation" r:id="rId7" imgW="1384200" imgH="342720" progId="Equation.DSMT4">
                    <p:embed/>
                  </p:oleObj>
                </mc:Choice>
                <mc:Fallback>
                  <p:oleObj name="Equation" r:id="rId7" imgW="1384200" imgH="342720" progId="Equation.DSMT4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876950" y="3781280"/>
                          <a:ext cx="2527300" cy="6286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6904027"/>
                </p:ext>
              </p:extLst>
            </p:nvPr>
          </p:nvGraphicFramePr>
          <p:xfrm>
            <a:off x="8849698" y="3847692"/>
            <a:ext cx="2733675" cy="420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57" name="Equation" r:id="rId9" imgW="1498320" imgH="228600" progId="Equation.DSMT4">
                    <p:embed/>
                  </p:oleObj>
                </mc:Choice>
                <mc:Fallback>
                  <p:oleObj name="Equation" r:id="rId9" imgW="1498320" imgH="228600" progId="Equation.DSMT4">
                    <p:embed/>
                    <p:pic>
                      <p:nvPicPr>
                        <p:cNvPr id="13" name="Object 1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849698" y="3847692"/>
                          <a:ext cx="2733675" cy="4206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ight Arrow 9"/>
            <p:cNvSpPr/>
            <p:nvPr/>
          </p:nvSpPr>
          <p:spPr>
            <a:xfrm>
              <a:off x="8418174" y="3930373"/>
              <a:ext cx="372198" cy="2116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Picture 37" descr="Question mark - Uncyclopedia, the content-free encyclopedia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4323" y="3440626"/>
              <a:ext cx="433523" cy="433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0036" y="1382153"/>
            <a:ext cx="4379513" cy="24732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155" y="2218266"/>
            <a:ext cx="5265246" cy="15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7315" y="473180"/>
            <a:ext cx="5173401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Best low Multilinear </a:t>
            </a:r>
            <a:r>
              <a:rPr lang="en-US" sz="2400" dirty="0" smtClean="0"/>
              <a:t>rank approximation</a:t>
            </a:r>
            <a:endParaRPr lang="ru-RU" sz="2400" dirty="0" smtClean="0"/>
          </a:p>
        </p:txBody>
      </p:sp>
      <p:sp>
        <p:nvSpPr>
          <p:cNvPr id="5" name="TextBox 4"/>
          <p:cNvSpPr txBox="1"/>
          <p:nvPr/>
        </p:nvSpPr>
        <p:spPr>
          <a:xfrm flipH="1">
            <a:off x="1267432" y="1544832"/>
            <a:ext cx="304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!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792121" y="1537311"/>
            <a:ext cx="304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!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3034" y="1544832"/>
            <a:ext cx="913365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THOSVD or STHOSVD do not give the best multilinear rank approximation of a given tensor and </a:t>
            </a:r>
          </a:p>
          <a:p>
            <a:r>
              <a:rPr lang="en-US" dirty="0" smtClean="0"/>
              <a:t>they provide only suboptimal approximation. 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782515" y="4257426"/>
            <a:ext cx="610487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can we compute the best multilinear rank approximation?</a:t>
            </a: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302325"/>
              </p:ext>
            </p:extLst>
          </p:nvPr>
        </p:nvGraphicFramePr>
        <p:xfrm>
          <a:off x="3127352" y="3055885"/>
          <a:ext cx="5760039" cy="52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4" name="Equation" r:id="rId3" imgW="3085920" imgH="279360" progId="Equation.DSMT4">
                  <p:embed/>
                </p:oleObj>
              </mc:Choice>
              <mc:Fallback>
                <p:oleObj name="Equation" r:id="rId3" imgW="30859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7352" y="3055885"/>
                        <a:ext cx="5760039" cy="52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3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404462"/>
              </p:ext>
            </p:extLst>
          </p:nvPr>
        </p:nvGraphicFramePr>
        <p:xfrm>
          <a:off x="4024313" y="1619250"/>
          <a:ext cx="305911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2" name="Equation" r:id="rId3" imgW="1434960" imgH="228600" progId="Equation.DSMT4">
                  <p:embed/>
                </p:oleObj>
              </mc:Choice>
              <mc:Fallback>
                <p:oleObj name="Equation" r:id="rId3" imgW="143496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24313" y="1619250"/>
                        <a:ext cx="3059112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1017" y="2411351"/>
            <a:ext cx="67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57894"/>
              </p:ext>
            </p:extLst>
          </p:nvPr>
        </p:nvGraphicFramePr>
        <p:xfrm>
          <a:off x="1434572" y="2393126"/>
          <a:ext cx="18129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" name="Equation" r:id="rId5" imgW="850680" imgH="228600" progId="Equation.DSMT4">
                  <p:embed/>
                </p:oleObj>
              </mc:Choice>
              <mc:Fallback>
                <p:oleObj name="Equation" r:id="rId5" imgW="85068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4572" y="2393126"/>
                        <a:ext cx="18129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25802" y="2393126"/>
            <a:ext cx="475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orthonormal matrices then we have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167734"/>
              </p:ext>
            </p:extLst>
          </p:nvPr>
        </p:nvGraphicFramePr>
        <p:xfrm>
          <a:off x="5122862" y="2996197"/>
          <a:ext cx="1570037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" name="Equation" r:id="rId7" imgW="736560" imgH="253800" progId="Equation.DSMT4">
                  <p:embed/>
                </p:oleObj>
              </mc:Choice>
              <mc:Fallback>
                <p:oleObj name="Equation" r:id="rId7" imgW="736560" imgH="2538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2862" y="2996197"/>
                        <a:ext cx="1570037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761283"/>
              </p:ext>
            </p:extLst>
          </p:nvPr>
        </p:nvGraphicFramePr>
        <p:xfrm>
          <a:off x="1189831" y="4108980"/>
          <a:ext cx="958056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5" name="Equation" r:id="rId9" imgW="4495680" imgH="317160" progId="Equation.DSMT4">
                  <p:embed/>
                </p:oleObj>
              </mc:Choice>
              <mc:Fallback>
                <p:oleObj name="Equation" r:id="rId9" imgW="4495680" imgH="31716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89831" y="4108980"/>
                        <a:ext cx="9580562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18377" y="473180"/>
            <a:ext cx="540050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Higher Order Orthogonal Iteration (HOOI) 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6604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775509"/>
              </p:ext>
            </p:extLst>
          </p:nvPr>
        </p:nvGraphicFramePr>
        <p:xfrm>
          <a:off x="3248709" y="1691120"/>
          <a:ext cx="6170612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7" name="Equation" r:id="rId3" imgW="2895480" imgH="863280" progId="Equation.DSMT4">
                  <p:embed/>
                </p:oleObj>
              </mc:Choice>
              <mc:Fallback>
                <p:oleObj name="Equation" r:id="rId3" imgW="2895480" imgH="8632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8709" y="1691120"/>
                        <a:ext cx="6170612" cy="183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47315" y="473180"/>
            <a:ext cx="5173401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Best low Multilinear </a:t>
            </a:r>
            <a:r>
              <a:rPr lang="en-US" sz="2400" dirty="0" smtClean="0"/>
              <a:t>rank approximation</a:t>
            </a:r>
            <a:endParaRPr lang="ru-RU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53534" y="3852332"/>
            <a:ext cx="995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constrained optimization problem is nonconvex, so only convergence to local minima is guaranteed.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3533" y="4823138"/>
            <a:ext cx="995016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The Higher Order Orthogonal Iteration (HOOI) or Tucker-ALS is the simplest kind of algorithm for solving </a:t>
            </a:r>
          </a:p>
          <a:p>
            <a:r>
              <a:rPr lang="en-US" dirty="0"/>
              <a:t>t</a:t>
            </a:r>
            <a:r>
              <a:rPr lang="en-US" dirty="0" smtClean="0"/>
              <a:t>he above constrained optimization problem. </a:t>
            </a:r>
          </a:p>
        </p:txBody>
      </p:sp>
    </p:spTree>
    <p:extLst>
      <p:ext uri="{BB962C8B-B14F-4D97-AF65-F5344CB8AC3E}">
        <p14:creationId xmlns:p14="http://schemas.microsoft.com/office/powerpoint/2010/main" val="19044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18377" y="473180"/>
            <a:ext cx="540050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Higher Order Orthogonal Iteration (HOOI) </a:t>
            </a:r>
            <a:endParaRPr lang="ru-RU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75268" y="1673538"/>
            <a:ext cx="1062175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 the HOOI or Tucker-ALS, at each iteration, we keep fixed all but one factor matrix and update the each factor </a:t>
            </a:r>
          </a:p>
          <a:p>
            <a:r>
              <a:rPr lang="en-US" dirty="0" smtClean="0"/>
              <a:t>sequentially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131764"/>
              </p:ext>
            </p:extLst>
          </p:nvPr>
        </p:nvGraphicFramePr>
        <p:xfrm>
          <a:off x="3418377" y="2910321"/>
          <a:ext cx="6170612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0" name="Equation" r:id="rId3" imgW="2895480" imgH="863280" progId="Equation.DSMT4">
                  <p:embed/>
                </p:oleObj>
              </mc:Choice>
              <mc:Fallback>
                <p:oleObj name="Equation" r:id="rId3" imgW="2895480" imgH="8632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8377" y="2910321"/>
                        <a:ext cx="6170612" cy="183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58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059238" y="2009775"/>
          <a:ext cx="35718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3" name="Equation" r:id="rId3" imgW="1676160" imgH="279360" progId="Equation.DSMT4">
                  <p:embed/>
                </p:oleObj>
              </mc:Choice>
              <mc:Fallback>
                <p:oleObj name="Equation" r:id="rId3" imgW="1676160" imgH="2793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9238" y="2009775"/>
                        <a:ext cx="3571875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/>
          <p:nvPr/>
        </p:nvCxnSpPr>
        <p:spPr>
          <a:xfrm>
            <a:off x="6633054" y="2564746"/>
            <a:ext cx="224946" cy="4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14987" y="3119715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adjoint</a:t>
            </a:r>
            <a:r>
              <a:rPr lang="en-US" dirty="0" smtClean="0"/>
              <a:t> of the operator </a:t>
            </a:r>
            <a:endParaRPr lang="ru-RU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643696"/>
              </p:ext>
            </p:extLst>
          </p:nvPr>
        </p:nvGraphicFramePr>
        <p:xfrm>
          <a:off x="8228012" y="3060699"/>
          <a:ext cx="9747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4" name="Equation" r:id="rId5" imgW="457200" imgH="228600" progId="Equation.DSMT4">
                  <p:embed/>
                </p:oleObj>
              </mc:Choice>
              <mc:Fallback>
                <p:oleObj name="Equation" r:id="rId5" imgW="457200" imgH="2286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28012" y="3060699"/>
                        <a:ext cx="9747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521879"/>
              </p:ext>
            </p:extLst>
          </p:nvPr>
        </p:nvGraphicFramePr>
        <p:xfrm>
          <a:off x="3638550" y="4344458"/>
          <a:ext cx="44132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5" name="Equation" r:id="rId7" imgW="2070000" imgH="583920" progId="Equation.DSMT4">
                  <p:embed/>
                </p:oleObj>
              </mc:Choice>
              <mc:Fallback>
                <p:oleObj name="Equation" r:id="rId7" imgW="2070000" imgH="5839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8550" y="4344458"/>
                        <a:ext cx="441325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31900" y="3804206"/>
            <a:ext cx="125906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Vector case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418377" y="473180"/>
            <a:ext cx="540050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Higher Order Orthogonal Iteration (HOOI) 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27347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546475" y="1704975"/>
          <a:ext cx="505936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62" name="Equation" r:id="rId3" imgW="2374560" imgH="279360" progId="Equation.DSMT4">
                  <p:embed/>
                </p:oleObj>
              </mc:Choice>
              <mc:Fallback>
                <p:oleObj name="Equation" r:id="rId3" imgW="2374560" imgH="2793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6475" y="1704975"/>
                        <a:ext cx="5059363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823651" y="2879725"/>
          <a:ext cx="863123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63" name="Equation" r:id="rId5" imgW="4051080" imgH="304560" progId="Equation.DSMT4">
                  <p:embed/>
                </p:oleObj>
              </mc:Choice>
              <mc:Fallback>
                <p:oleObj name="Equation" r:id="rId5" imgW="4051080" imgH="3045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3651" y="2879725"/>
                        <a:ext cx="8631238" cy="649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513420" y="4108450"/>
          <a:ext cx="725170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64" name="Equation" r:id="rId7" imgW="3403440" imgH="330120" progId="Equation.DSMT4">
                  <p:embed/>
                </p:oleObj>
              </mc:Choice>
              <mc:Fallback>
                <p:oleObj name="Equation" r:id="rId7" imgW="3403440" imgH="3301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3420" y="4108450"/>
                        <a:ext cx="7251700" cy="70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/>
          <p:cNvSpPr/>
          <p:nvPr/>
        </p:nvSpPr>
        <p:spPr>
          <a:xfrm>
            <a:off x="5833268" y="3659187"/>
            <a:ext cx="384969" cy="319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Down Arrow 17"/>
          <p:cNvSpPr/>
          <p:nvPr/>
        </p:nvSpPr>
        <p:spPr>
          <a:xfrm>
            <a:off x="5818584" y="2418553"/>
            <a:ext cx="384969" cy="319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101700" y="5410202"/>
          <a:ext cx="35718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65" name="Equation" r:id="rId9" imgW="1676160" imgH="279360" progId="Equation.DSMT4">
                  <p:embed/>
                </p:oleObj>
              </mc:Choice>
              <mc:Fallback>
                <p:oleObj name="Equation" r:id="rId9" imgW="1676160" imgH="27936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01700" y="5410202"/>
                        <a:ext cx="3571875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Down Arrow 19"/>
          <p:cNvSpPr/>
          <p:nvPr/>
        </p:nvSpPr>
        <p:spPr>
          <a:xfrm>
            <a:off x="5883671" y="4885537"/>
            <a:ext cx="384969" cy="319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4041375" y="5339552"/>
            <a:ext cx="3632200" cy="663577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3418377" y="473180"/>
            <a:ext cx="540050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Higher Order Orthogonal Iteration (HOOI) 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5645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956630"/>
              </p:ext>
            </p:extLst>
          </p:nvPr>
        </p:nvGraphicFramePr>
        <p:xfrm>
          <a:off x="3251200" y="2058988"/>
          <a:ext cx="5981700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5" name="Equation" r:id="rId3" imgW="2806560" imgH="863280" progId="Equation.DSMT4">
                  <p:embed/>
                </p:oleObj>
              </mc:Choice>
              <mc:Fallback>
                <p:oleObj name="Equation" r:id="rId3" imgW="2806560" imgH="8632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1200" y="2058988"/>
                        <a:ext cx="5981700" cy="183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18377" y="473180"/>
            <a:ext cx="540050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Higher Order Orthogonal Iteration (HOOI) 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33157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02900" y="2291721"/>
            <a:ext cx="8817574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Truncated SVD always gives the best low-rank matrix approximation in the least-squares sense (in spectral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Frobenius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norms)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2900" y="1600583"/>
            <a:ext cx="624449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middle matrix is always diagonal and nonnegative.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37101" y="473180"/>
            <a:ext cx="4866640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ingular Value Decomposition (SVD)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3296327" y="3386137"/>
          <a:ext cx="1900238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7" name="Equation" r:id="rId3" imgW="1041120" imgH="330120" progId="Equation.DSMT4">
                  <p:embed/>
                </p:oleObj>
              </mc:Choice>
              <mc:Fallback>
                <p:oleObj name="Equation" r:id="rId3" imgW="1041120" imgH="33012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6327" y="3386137"/>
                        <a:ext cx="1900238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494674" y="3467099"/>
          <a:ext cx="136683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8" name="Equation" r:id="rId5" imgW="749160" imgH="241200" progId="Equation.DSMT4">
                  <p:embed/>
                </p:oleObj>
              </mc:Choice>
              <mc:Fallback>
                <p:oleObj name="Equation" r:id="rId5" imgW="749160" imgH="24120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4674" y="3467099"/>
                        <a:ext cx="1366837" cy="44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Arrow 1"/>
          <p:cNvSpPr/>
          <p:nvPr/>
        </p:nvSpPr>
        <p:spPr>
          <a:xfrm>
            <a:off x="5541613" y="3582722"/>
            <a:ext cx="608013" cy="211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408988" y="5341938"/>
          <a:ext cx="24177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9" name="Equation" r:id="rId7" imgW="2679480" imgH="533160" progId="Equation.DSMT4">
                  <p:embed/>
                </p:oleObj>
              </mc:Choice>
              <mc:Fallback>
                <p:oleObj name="Equation" r:id="rId7" imgW="2679480" imgH="533160" progId="Equation.DSMT4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08988" y="5341938"/>
                        <a:ext cx="2417762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472" y="4792411"/>
            <a:ext cx="5314950" cy="15811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93840" y="4137668"/>
            <a:ext cx="35329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Eckart</a:t>
            </a:r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-Young-</a:t>
            </a:r>
            <a:r>
              <a:rPr lang="en-US" sz="1200" dirty="0" err="1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Mirsky</a:t>
            </a:r>
            <a:r>
              <a:rPr lang="en-US" sz="12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  <a:endParaRPr lang="ru-RU" sz="1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9405" y="411871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11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Eckart</a:t>
            </a:r>
            <a:r>
              <a:rPr lang="en-US" sz="11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 Young, The approximation of one matrix by another of lower rank. </a:t>
            </a:r>
            <a:r>
              <a:rPr lang="en-US" sz="11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Psychometrika</a:t>
            </a:r>
            <a:r>
              <a:rPr lang="en-US" sz="11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100" dirty="0" smtClean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</a:t>
            </a:r>
            <a:r>
              <a:rPr lang="en-US" sz="11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1936, Pages </a:t>
            </a:r>
            <a:r>
              <a:rPr lang="en-US" sz="1100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211–218</a:t>
            </a:r>
            <a:r>
              <a:rPr lang="en-US" sz="11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ru-RU" sz="11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Image result for video compress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674" y="4988997"/>
            <a:ext cx="1697813" cy="1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84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637677"/>
              </p:ext>
            </p:extLst>
          </p:nvPr>
        </p:nvGraphicFramePr>
        <p:xfrm>
          <a:off x="1307058" y="1737360"/>
          <a:ext cx="9326562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8" name="Equation" r:id="rId3" imgW="3733560" imgH="1320480" progId="Equation.DSMT4">
                  <p:embed/>
                </p:oleObj>
              </mc:Choice>
              <mc:Fallback>
                <p:oleObj name="Equation" r:id="rId3" imgW="3733560" imgH="13204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7058" y="1737360"/>
                        <a:ext cx="9326562" cy="329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18377" y="473180"/>
            <a:ext cx="540050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Higher Order Orthogonal Iteration (HOOI) 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39632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310991"/>
              </p:ext>
            </p:extLst>
          </p:nvPr>
        </p:nvGraphicFramePr>
        <p:xfrm>
          <a:off x="3300413" y="1593850"/>
          <a:ext cx="4732337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4" name="Equation" r:id="rId3" imgW="2806560" imgH="888840" progId="Equation.DSMT4">
                  <p:embed/>
                </p:oleObj>
              </mc:Choice>
              <mc:Fallback>
                <p:oleObj name="Equation" r:id="rId3" imgW="2806560" imgH="8888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0413" y="1593850"/>
                        <a:ext cx="4732337" cy="149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754069"/>
              </p:ext>
            </p:extLst>
          </p:nvPr>
        </p:nvGraphicFramePr>
        <p:xfrm>
          <a:off x="3668713" y="3978275"/>
          <a:ext cx="462597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5" name="Equation" r:id="rId5" imgW="2743200" imgH="634680" progId="Equation.DSMT4">
                  <p:embed/>
                </p:oleObj>
              </mc:Choice>
              <mc:Fallback>
                <p:oleObj name="Equation" r:id="rId5" imgW="2743200" imgH="6346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68713" y="3978275"/>
                        <a:ext cx="4625975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own Arrow 6"/>
          <p:cNvSpPr/>
          <p:nvPr/>
        </p:nvSpPr>
        <p:spPr>
          <a:xfrm>
            <a:off x="5626100" y="3252788"/>
            <a:ext cx="355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559309" y="3830638"/>
            <a:ext cx="1473200" cy="190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32509" y="360894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the core tensor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609" y="5385356"/>
            <a:ext cx="703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ALS-type algorithm can be developed for this minimization problem. 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418377" y="473180"/>
            <a:ext cx="540050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Higher Order Orthogonal Iteration (HOOI) 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32130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5709" y="2984177"/>
            <a:ext cx="721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the optimization problem is convex with respect to each factor matrix </a:t>
            </a:r>
            <a:endParaRPr lang="ru-RU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702550" y="2984177"/>
          <a:ext cx="374650" cy="396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66" name="Equation" r:id="rId3" imgW="215640" imgH="228600" progId="Equation.DSMT4">
                  <p:embed/>
                </p:oleObj>
              </mc:Choice>
              <mc:Fallback>
                <p:oleObj name="Equation" r:id="rId3" imgW="21564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02550" y="2984177"/>
                        <a:ext cx="374650" cy="396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45301" y="2984177"/>
            <a:ext cx="341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ut not with respect to all of them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0977" y="3402954"/>
            <a:ext cx="714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Simultaneously, so there is no any guarantee to converge to global minima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583870"/>
              </p:ext>
            </p:extLst>
          </p:nvPr>
        </p:nvGraphicFramePr>
        <p:xfrm>
          <a:off x="4491161" y="4133714"/>
          <a:ext cx="188436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67" name="Equation" r:id="rId5" imgW="1117440" imgH="241200" progId="Equation.DSMT4">
                  <p:embed/>
                </p:oleObj>
              </mc:Choice>
              <mc:Fallback>
                <p:oleObj name="Equation" r:id="rId5" imgW="1117440" imgH="2412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1161" y="4133714"/>
                        <a:ext cx="1884362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352550"/>
              </p:ext>
            </p:extLst>
          </p:nvPr>
        </p:nvGraphicFramePr>
        <p:xfrm>
          <a:off x="7038975" y="4164154"/>
          <a:ext cx="6635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68" name="Equation" r:id="rId7" imgW="393480" imgH="228600" progId="Equation.DSMT4">
                  <p:embed/>
                </p:oleObj>
              </mc:Choice>
              <mc:Fallback>
                <p:oleObj name="Equation" r:id="rId7" imgW="393480" imgH="2286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8975" y="4164154"/>
                        <a:ext cx="663575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437784" y="41641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</a:t>
            </a:r>
            <a:endParaRPr lang="ru-RU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295822"/>
              </p:ext>
            </p:extLst>
          </p:nvPr>
        </p:nvGraphicFramePr>
        <p:xfrm>
          <a:off x="2386013" y="5029200"/>
          <a:ext cx="286861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69" name="Equation" r:id="rId9" imgW="1701720" imgH="609480" progId="Equation.DSMT4">
                  <p:embed/>
                </p:oleObj>
              </mc:Choice>
              <mc:Fallback>
                <p:oleObj name="Equation" r:id="rId9" imgW="1701720" imgH="60948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86013" y="5029200"/>
                        <a:ext cx="2868612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6334015" y="514259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eigenvalues and eigenvectors of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227236"/>
              </p:ext>
            </p:extLst>
          </p:nvPr>
        </p:nvGraphicFramePr>
        <p:xfrm>
          <a:off x="10212000" y="5151179"/>
          <a:ext cx="59848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0" name="Equation" r:id="rId11" imgW="355320" imgH="241200" progId="Equation.DSMT4">
                  <p:embed/>
                </p:oleObj>
              </mc:Choice>
              <mc:Fallback>
                <p:oleObj name="Equation" r:id="rId11" imgW="355320" imgH="2412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212000" y="5151179"/>
                        <a:ext cx="598488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ight Arrow 16"/>
          <p:cNvSpPr/>
          <p:nvPr/>
        </p:nvSpPr>
        <p:spPr>
          <a:xfrm>
            <a:off x="5682525" y="5219822"/>
            <a:ext cx="403115" cy="248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3418377" y="473180"/>
            <a:ext cx="540050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Higher Order Orthogonal Iteration (HOOI) </a:t>
            </a:r>
            <a:endParaRPr lang="ru-RU" sz="2400" dirty="0" smtClean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164749"/>
              </p:ext>
            </p:extLst>
          </p:nvPr>
        </p:nvGraphicFramePr>
        <p:xfrm>
          <a:off x="3820319" y="1422344"/>
          <a:ext cx="462597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1" name="Equation" r:id="rId13" imgW="2743200" imgH="634680" progId="Equation.DSMT4">
                  <p:embed/>
                </p:oleObj>
              </mc:Choice>
              <mc:Fallback>
                <p:oleObj name="Equation" r:id="rId13" imgW="2743200" imgH="6346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20319" y="1422344"/>
                        <a:ext cx="4625975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8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259620"/>
              </p:ext>
            </p:extLst>
          </p:nvPr>
        </p:nvGraphicFramePr>
        <p:xfrm>
          <a:off x="2405062" y="3125788"/>
          <a:ext cx="75787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1" name="Equation" r:id="rId3" imgW="4495680" imgH="355320" progId="Equation.DSMT4">
                  <p:embed/>
                </p:oleObj>
              </mc:Choice>
              <mc:Fallback>
                <p:oleObj name="Equation" r:id="rId3" imgW="4495680" imgH="35532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062" y="3125788"/>
                        <a:ext cx="7578725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18377" y="473180"/>
            <a:ext cx="540050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Higher Order Orthogonal Iteration (HOOI) </a:t>
            </a:r>
            <a:endParaRPr lang="ru-RU" sz="24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599696"/>
              </p:ext>
            </p:extLst>
          </p:nvPr>
        </p:nvGraphicFramePr>
        <p:xfrm>
          <a:off x="4010024" y="2087563"/>
          <a:ext cx="43688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2" name="Equation" r:id="rId5" imgW="2590560" imgH="253800" progId="Equation.DSMT4">
                  <p:embed/>
                </p:oleObj>
              </mc:Choice>
              <mc:Fallback>
                <p:oleObj name="Equation" r:id="rId5" imgW="2590560" imgH="2538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0024" y="2087563"/>
                        <a:ext cx="4368800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64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65" y="2521172"/>
            <a:ext cx="5862638" cy="3574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75175" y="473180"/>
            <a:ext cx="537542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Higher Order Orthogonal Iteration (HOOI)</a:t>
            </a:r>
            <a:endParaRPr lang="ru-RU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337746" y="1322381"/>
            <a:ext cx="9450279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Higher Order Orthogonal Iteration is an iterative algorithm for computing the best multilinear rank </a:t>
            </a:r>
          </a:p>
          <a:p>
            <a:r>
              <a:rPr lang="en-US" dirty="0" smtClean="0"/>
              <a:t>approximation of tensors. It is based on the idea of Alternating Least-Squares (ALS). 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079104" y="2060276"/>
            <a:ext cx="396756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It is also known as Tucker-ALS algorithm.</a:t>
            </a:r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8994202" y="2857500"/>
            <a:ext cx="2892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tucker_als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the tensor toolbox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65896" y="3937232"/>
            <a:ext cx="2257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lmlra_hooi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16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tensorlab</a:t>
            </a:r>
            <a:r>
              <a:rPr lang="en-US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toolbox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1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2376" y="264963"/>
            <a:ext cx="582434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Applications of the Tucker decomposition</a:t>
            </a:r>
            <a:endParaRPr lang="ru-RU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56953" y="1612669"/>
            <a:ext cx="930194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Tucker decomposition can be used in several applications including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Fast CPD computation</a:t>
            </a:r>
            <a:br>
              <a:rPr lang="en-US" sz="2000" b="1" dirty="0" smtClean="0"/>
            </a:b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Data compression</a:t>
            </a:r>
            <a:br>
              <a:rPr lang="en-US" sz="2000" b="1" dirty="0" smtClean="0"/>
            </a:b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Data </a:t>
            </a:r>
            <a:r>
              <a:rPr lang="en-US" sz="2000" b="1" dirty="0" err="1" smtClean="0"/>
              <a:t>denoising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Data completion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42913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8093" y="264963"/>
            <a:ext cx="354743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Faster CPD computation</a:t>
            </a:r>
            <a:endParaRPr lang="ru-RU" sz="24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695498" y="1512609"/>
            <a:ext cx="9603971" cy="923330"/>
            <a:chOff x="313112" y="1304790"/>
            <a:chExt cx="9603971" cy="923330"/>
          </a:xfrm>
        </p:grpSpPr>
        <p:sp>
          <p:nvSpPr>
            <p:cNvPr id="5" name="Rectangle 4"/>
            <p:cNvSpPr/>
            <p:nvPr/>
          </p:nvSpPr>
          <p:spPr>
            <a:xfrm>
              <a:off x="313112" y="1304790"/>
              <a:ext cx="960397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The </a:t>
              </a:r>
              <a:r>
                <a:rPr lang="en-US" dirty="0"/>
                <a:t>computationally cheapest algorithm for CPD of an order-N tensor, which employs the alternating least squares (ALS) updates, has a computational cost of </a:t>
              </a:r>
              <a:r>
                <a:rPr lang="en-US" dirty="0" smtClean="0"/>
                <a:t>                                            assuming </a:t>
              </a:r>
              <a:r>
                <a:rPr lang="en-US" dirty="0"/>
                <a:t>that the mode dimensions are equal </a:t>
              </a:r>
              <a:r>
                <a:rPr lang="en-US" dirty="0" smtClean="0"/>
                <a:t>                               and </a:t>
              </a:r>
              <a:r>
                <a:rPr lang="en-US" dirty="0"/>
                <a:t>the estimated rank </a:t>
              </a:r>
              <a:r>
                <a:rPr lang="en-US" dirty="0" smtClean="0"/>
                <a:t>is    . </a:t>
              </a:r>
              <a:endParaRPr lang="ru-RU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4862" y="1633870"/>
              <a:ext cx="2277341" cy="2651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6481" y="1940605"/>
              <a:ext cx="1597083" cy="2109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5380" y="1957231"/>
              <a:ext cx="175778" cy="21093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695498" y="3036655"/>
            <a:ext cx="10002984" cy="646331"/>
            <a:chOff x="313112" y="2828836"/>
            <a:chExt cx="10002984" cy="646331"/>
          </a:xfrm>
        </p:grpSpPr>
        <p:sp>
          <p:nvSpPr>
            <p:cNvPr id="10" name="Rectangle 9"/>
            <p:cNvSpPr/>
            <p:nvPr/>
          </p:nvSpPr>
          <p:spPr>
            <a:xfrm>
              <a:off x="313112" y="2828836"/>
              <a:ext cx="100029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Alternatives to a “direct” CPD computation have been proposed, such as a prior compression of the t</a:t>
              </a:r>
              <a:r>
                <a:rPr lang="en-US" dirty="0" smtClean="0"/>
                <a:t>ensor </a:t>
              </a:r>
              <a:r>
                <a:rPr lang="en-US" dirty="0"/>
                <a:t>using, e.g., the Tucker decomposition, which can reduce the computational cost of CPD to</a:t>
              </a:r>
              <a:endParaRPr lang="ru-RU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6204" y="3193566"/>
              <a:ext cx="1024977" cy="23596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2808079" y="4491942"/>
            <a:ext cx="2996305" cy="933392"/>
            <a:chOff x="1901992" y="4491942"/>
            <a:chExt cx="2996305" cy="93339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8217" y="4803293"/>
              <a:ext cx="1240080" cy="33543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1992" y="4803293"/>
              <a:ext cx="1152525" cy="285750"/>
            </a:xfrm>
            <a:prstGeom prst="rect">
              <a:avLst/>
            </a:prstGeom>
          </p:spPr>
        </p:pic>
        <p:pic>
          <p:nvPicPr>
            <p:cNvPr id="41986" name="Picture 2" descr="Much Less Tha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401" y="4491942"/>
              <a:ext cx="933392" cy="933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6547200" y="480329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</a:t>
            </a:r>
            <a:endParaRPr lang="ru-RU" dirty="0"/>
          </a:p>
        </p:txBody>
      </p:sp>
      <p:grpSp>
        <p:nvGrpSpPr>
          <p:cNvPr id="20" name="Group 19"/>
          <p:cNvGrpSpPr/>
          <p:nvPr/>
        </p:nvGrpSpPr>
        <p:grpSpPr>
          <a:xfrm>
            <a:off x="7695193" y="4643796"/>
            <a:ext cx="688326" cy="688326"/>
            <a:chOff x="7495746" y="4508050"/>
            <a:chExt cx="688326" cy="68832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5746" y="4508050"/>
              <a:ext cx="688326" cy="68832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95746" y="4703102"/>
              <a:ext cx="180975" cy="25717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76946" y="4710550"/>
              <a:ext cx="1905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01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0927" y="1042598"/>
            <a:ext cx="3661003" cy="3714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CPD with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prior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Tucker compression</a:t>
            </a: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62175" y="1573213"/>
            <a:ext cx="2961101" cy="2335872"/>
            <a:chOff x="4377048" y="1194826"/>
            <a:chExt cx="2961101" cy="2335872"/>
          </a:xfrm>
        </p:grpSpPr>
        <p:sp>
          <p:nvSpPr>
            <p:cNvPr id="6" name="Cube 5"/>
            <p:cNvSpPr/>
            <p:nvPr/>
          </p:nvSpPr>
          <p:spPr>
            <a:xfrm>
              <a:off x="5269030" y="2485724"/>
              <a:ext cx="750770" cy="777240"/>
            </a:xfrm>
            <a:prstGeom prst="cube">
              <a:avLst/>
            </a:prstGeom>
            <a:solidFill>
              <a:schemeClr val="tx1">
                <a:lumMod val="75000"/>
                <a:lumOff val="25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95137" y="2692498"/>
              <a:ext cx="598370" cy="8382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24600" y="2348564"/>
              <a:ext cx="533400" cy="914400"/>
            </a:xfrm>
            <a:prstGeom prst="rect">
              <a:avLst/>
            </a:prstGeom>
            <a:solidFill>
              <a:schemeClr val="accent3"/>
            </a:solidFill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8300" y="1481488"/>
              <a:ext cx="571500" cy="914400"/>
            </a:xfrm>
            <a:prstGeom prst="rect">
              <a:avLst/>
            </a:prstGeom>
            <a:solidFill>
              <a:srgbClr val="7030A0">
                <a:alpha val="5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/>
            </p:nvPr>
          </p:nvGraphicFramePr>
          <p:xfrm>
            <a:off x="4377048" y="2923245"/>
            <a:ext cx="218089" cy="3568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5" name="Equation" r:id="rId3" imgW="139680" imgH="228600" progId="Equation.DSMT4">
                    <p:embed/>
                  </p:oleObj>
                </mc:Choice>
                <mc:Fallback>
                  <p:oleObj name="Equation" r:id="rId3" imgW="139680" imgH="228600" progId="Equation.DSMT4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77048" y="2923245"/>
                          <a:ext cx="218089" cy="3568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4721949" y="2402913"/>
            <a:ext cx="239713" cy="257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6" name="Equation" r:id="rId5" imgW="152280" imgH="164880" progId="Equation.DSMT4">
                    <p:embed/>
                  </p:oleObj>
                </mc:Choice>
                <mc:Fallback>
                  <p:oleObj name="Equation" r:id="rId5" imgW="152280" imgH="164880" progId="Equation.DSMT4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21949" y="2402913"/>
                          <a:ext cx="239713" cy="257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7098437" y="2675963"/>
            <a:ext cx="239712" cy="257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7" name="Equation" r:id="rId7" imgW="152280" imgH="164880" progId="Equation.DSMT4">
                    <p:embed/>
                  </p:oleObj>
                </mc:Choice>
                <mc:Fallback>
                  <p:oleObj name="Equation" r:id="rId7" imgW="152280" imgH="164880" progId="Equation.DSMT4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098437" y="2675963"/>
                          <a:ext cx="239712" cy="257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5612537" y="1194826"/>
            <a:ext cx="241300" cy="257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8" name="Equation" r:id="rId9" imgW="152280" imgH="164880" progId="Equation.DSMT4">
                    <p:embed/>
                  </p:oleObj>
                </mc:Choice>
                <mc:Fallback>
                  <p:oleObj name="Equation" r:id="rId9" imgW="152280" imgH="164880" progId="Equation.DSMT4">
                    <p:embed/>
                    <p:pic>
                      <p:nvPicPr>
                        <p:cNvPr id="13" name="Object 1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612537" y="1194826"/>
                          <a:ext cx="241300" cy="257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6470793" y="3043307"/>
            <a:ext cx="236538" cy="357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9" name="Equation" r:id="rId11" imgW="152280" imgH="228600" progId="Equation.DSMT4">
                    <p:embed/>
                  </p:oleObj>
                </mc:Choice>
                <mc:Fallback>
                  <p:oleObj name="Equation" r:id="rId11" imgW="152280" imgH="228600" progId="Equation.DSMT4">
                    <p:embed/>
                    <p:pic>
                      <p:nvPicPr>
                        <p:cNvPr id="14" name="Object 1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470793" y="3043307"/>
                          <a:ext cx="236538" cy="3571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/>
            </p:nvPr>
          </p:nvGraphicFramePr>
          <p:xfrm>
            <a:off x="5168603" y="1731747"/>
            <a:ext cx="236538" cy="357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0" name="Equation" r:id="rId13" imgW="152280" imgH="228600" progId="Equation.DSMT4">
                    <p:embed/>
                  </p:oleObj>
                </mc:Choice>
                <mc:Fallback>
                  <p:oleObj name="Equation" r:id="rId13" imgW="152280" imgH="228600" progId="Equation.DSMT4">
                    <p:embed/>
                    <p:pic>
                      <p:nvPicPr>
                        <p:cNvPr id="15" name="Object 1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168603" y="1731747"/>
                          <a:ext cx="236538" cy="3571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ight Arrow 20"/>
          <p:cNvSpPr/>
          <p:nvPr/>
        </p:nvSpPr>
        <p:spPr>
          <a:xfrm>
            <a:off x="4494850" y="3047249"/>
            <a:ext cx="1082165" cy="86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6" name="Group 35"/>
          <p:cNvGrpSpPr/>
          <p:nvPr/>
        </p:nvGrpSpPr>
        <p:grpSpPr>
          <a:xfrm>
            <a:off x="7832642" y="928342"/>
            <a:ext cx="2667000" cy="1444144"/>
            <a:chOff x="3429000" y="1216443"/>
            <a:chExt cx="3893635" cy="2517708"/>
          </a:xfrm>
        </p:grpSpPr>
        <p:graphicFrame>
          <p:nvGraphicFramePr>
            <p:cNvPr id="22" name="Object 21"/>
            <p:cNvGraphicFramePr>
              <a:graphicFrameLocks noChangeAspect="1"/>
            </p:cNvGraphicFramePr>
            <p:nvPr>
              <p:extLst/>
            </p:nvPr>
          </p:nvGraphicFramePr>
          <p:xfrm>
            <a:off x="4738687" y="2386665"/>
            <a:ext cx="298450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1" name="Equation" r:id="rId15" imgW="139680" imgH="139680" progId="Equation.DSMT4">
                    <p:embed/>
                  </p:oleObj>
                </mc:Choice>
                <mc:Fallback>
                  <p:oleObj name="Equation" r:id="rId15" imgW="139680" imgH="139680" progId="Equation.DSMT4">
                    <p:embed/>
                    <p:pic>
                      <p:nvPicPr>
                        <p:cNvPr id="22" name="Object 2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738687" y="2386665"/>
                          <a:ext cx="298450" cy="298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/>
            </p:nvPr>
          </p:nvGraphicFramePr>
          <p:xfrm>
            <a:off x="5710154" y="2385834"/>
            <a:ext cx="298450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2" name="Equation" r:id="rId17" imgW="139680" imgH="139680" progId="Equation.DSMT4">
                    <p:embed/>
                  </p:oleObj>
                </mc:Choice>
                <mc:Fallback>
                  <p:oleObj name="Equation" r:id="rId17" imgW="139680" imgH="139680" progId="Equation.DSMT4">
                    <p:embed/>
                    <p:pic>
                      <p:nvPicPr>
                        <p:cNvPr id="23" name="Object 22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710154" y="2385834"/>
                          <a:ext cx="298450" cy="298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23"/>
            <p:cNvSpPr/>
            <p:nvPr/>
          </p:nvSpPr>
          <p:spPr>
            <a:xfrm>
              <a:off x="3506792" y="1621347"/>
              <a:ext cx="79681" cy="8245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11814" y="2635903"/>
              <a:ext cx="77528" cy="78399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Rectangle 25"/>
            <p:cNvSpPr/>
            <p:nvPr/>
          </p:nvSpPr>
          <p:spPr>
            <a:xfrm flipH="1">
              <a:off x="4119832" y="2063265"/>
              <a:ext cx="79106" cy="943588"/>
            </a:xfrm>
            <a:prstGeom prst="rect">
              <a:avLst/>
            </a:prstGeom>
            <a:solidFill>
              <a:schemeClr val="tx1"/>
            </a:solidFill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27" name="Object 26"/>
            <p:cNvGraphicFramePr>
              <a:graphicFrameLocks noChangeAspect="1"/>
            </p:cNvGraphicFramePr>
            <p:nvPr>
              <p:extLst/>
            </p:nvPr>
          </p:nvGraphicFramePr>
          <p:xfrm>
            <a:off x="3506788" y="3409015"/>
            <a:ext cx="217474" cy="325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3" name="Equation" r:id="rId18" imgW="152280" imgH="228600" progId="Equation.DSMT4">
                    <p:embed/>
                  </p:oleObj>
                </mc:Choice>
                <mc:Fallback>
                  <p:oleObj name="Equation" r:id="rId18" imgW="152280" imgH="228600" progId="Equation.DSMT4">
                    <p:embed/>
                    <p:pic>
                      <p:nvPicPr>
                        <p:cNvPr id="27" name="Object 26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3506788" y="3409015"/>
                          <a:ext cx="217474" cy="3251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/>
            <p:cNvGraphicFramePr>
              <a:graphicFrameLocks noChangeAspect="1"/>
            </p:cNvGraphicFramePr>
            <p:nvPr>
              <p:extLst/>
            </p:nvPr>
          </p:nvGraphicFramePr>
          <p:xfrm>
            <a:off x="3429000" y="1228471"/>
            <a:ext cx="295261" cy="388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4" name="Equation" r:id="rId20" imgW="152280" imgH="228600" progId="Equation.DSMT4">
                    <p:embed/>
                  </p:oleObj>
                </mc:Choice>
                <mc:Fallback>
                  <p:oleObj name="Equation" r:id="rId20" imgW="152280" imgH="228600" progId="Equation.DSMT4">
                    <p:embed/>
                    <p:pic>
                      <p:nvPicPr>
                        <p:cNvPr id="28" name="Object 27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429000" y="1228471"/>
                          <a:ext cx="295261" cy="3882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4325936" y="2586690"/>
            <a:ext cx="296069" cy="355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5" name="Equation" r:id="rId22" imgW="164880" imgH="228600" progId="Equation.DSMT4">
                    <p:embed/>
                  </p:oleObj>
                </mc:Choice>
                <mc:Fallback>
                  <p:oleObj name="Equation" r:id="rId22" imgW="164880" imgH="228600" progId="Equation.DSMT4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325936" y="2586690"/>
                          <a:ext cx="296069" cy="3557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Rectangle 29"/>
            <p:cNvSpPr/>
            <p:nvPr/>
          </p:nvSpPr>
          <p:spPr>
            <a:xfrm>
              <a:off x="6117798" y="1627964"/>
              <a:ext cx="76064" cy="80095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03936" y="2621474"/>
              <a:ext cx="60983" cy="77033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Rectangle 31"/>
            <p:cNvSpPr/>
            <p:nvPr/>
          </p:nvSpPr>
          <p:spPr>
            <a:xfrm flipH="1">
              <a:off x="6714492" y="2069882"/>
              <a:ext cx="75243" cy="943588"/>
            </a:xfrm>
            <a:prstGeom prst="rect">
              <a:avLst/>
            </a:prstGeom>
            <a:solidFill>
              <a:schemeClr val="tx1"/>
            </a:solidFill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33" name="Object 32"/>
            <p:cNvGraphicFramePr>
              <a:graphicFrameLocks noChangeAspect="1"/>
            </p:cNvGraphicFramePr>
            <p:nvPr>
              <p:extLst/>
            </p:nvPr>
          </p:nvGraphicFramePr>
          <p:xfrm>
            <a:off x="6054643" y="3371211"/>
            <a:ext cx="277895" cy="3330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6" name="Equation" r:id="rId24" imgW="190440" imgH="228600" progId="Equation.DSMT4">
                    <p:embed/>
                  </p:oleObj>
                </mc:Choice>
                <mc:Fallback>
                  <p:oleObj name="Equation" r:id="rId24" imgW="190440" imgH="228600" progId="Equation.DSMT4">
                    <p:embed/>
                    <p:pic>
                      <p:nvPicPr>
                        <p:cNvPr id="33" name="Object 32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054643" y="3371211"/>
                          <a:ext cx="277895" cy="3330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/>
            <p:cNvGraphicFramePr>
              <a:graphicFrameLocks noChangeAspect="1"/>
            </p:cNvGraphicFramePr>
            <p:nvPr>
              <p:extLst/>
            </p:nvPr>
          </p:nvGraphicFramePr>
          <p:xfrm>
            <a:off x="7018335" y="2624791"/>
            <a:ext cx="304300" cy="317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" name="Equation" r:id="rId26" imgW="190440" imgH="228600" progId="Equation.DSMT4">
                    <p:embed/>
                  </p:oleObj>
                </mc:Choice>
                <mc:Fallback>
                  <p:oleObj name="Equation" r:id="rId26" imgW="190440" imgH="228600" progId="Equation.DSMT4">
                    <p:embed/>
                    <p:pic>
                      <p:nvPicPr>
                        <p:cNvPr id="34" name="Object 33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7018335" y="2624791"/>
                          <a:ext cx="304300" cy="317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4"/>
            <p:cNvGraphicFramePr>
              <a:graphicFrameLocks noChangeAspect="1"/>
            </p:cNvGraphicFramePr>
            <p:nvPr>
              <p:extLst/>
            </p:nvPr>
          </p:nvGraphicFramePr>
          <p:xfrm>
            <a:off x="6008605" y="1216443"/>
            <a:ext cx="376808" cy="422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8" name="Equation" r:id="rId28" imgW="177480" imgH="228600" progId="Equation.DSMT4">
                    <p:embed/>
                  </p:oleObj>
                </mc:Choice>
                <mc:Fallback>
                  <p:oleObj name="Equation" r:id="rId28" imgW="177480" imgH="228600" progId="Equation.DSMT4">
                    <p:embed/>
                    <p:pic>
                      <p:nvPicPr>
                        <p:cNvPr id="35" name="Object 34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6008605" y="1216443"/>
                          <a:ext cx="376808" cy="422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8" name="Straight Arrow Connector 37"/>
          <p:cNvCxnSpPr/>
          <p:nvPr/>
        </p:nvCxnSpPr>
        <p:spPr>
          <a:xfrm flipV="1">
            <a:off x="6767105" y="2355331"/>
            <a:ext cx="1025352" cy="860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" name="Group 105"/>
          <p:cNvGrpSpPr/>
          <p:nvPr/>
        </p:nvGrpSpPr>
        <p:grpSpPr>
          <a:xfrm>
            <a:off x="2046669" y="2330493"/>
            <a:ext cx="2394770" cy="2028716"/>
            <a:chOff x="522669" y="2330493"/>
            <a:chExt cx="2394770" cy="2028716"/>
          </a:xfrm>
        </p:grpSpPr>
        <p:grpSp>
          <p:nvGrpSpPr>
            <p:cNvPr id="16" name="Group 15"/>
            <p:cNvGrpSpPr/>
            <p:nvPr/>
          </p:nvGrpSpPr>
          <p:grpSpPr>
            <a:xfrm>
              <a:off x="522669" y="2330493"/>
              <a:ext cx="2394770" cy="2028716"/>
              <a:chOff x="990600" y="2158273"/>
              <a:chExt cx="2394770" cy="2028716"/>
            </a:xfrm>
          </p:grpSpPr>
          <p:sp>
            <p:nvSpPr>
              <p:cNvPr id="17" name="Cube 16"/>
              <p:cNvSpPr/>
              <p:nvPr/>
            </p:nvSpPr>
            <p:spPr>
              <a:xfrm>
                <a:off x="1284237" y="2158273"/>
                <a:ext cx="1853381" cy="1682545"/>
              </a:xfrm>
              <a:prstGeom prst="cube">
                <a:avLst/>
              </a:prstGeom>
              <a:solidFill>
                <a:schemeClr val="accent1">
                  <a:alpha val="2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aphicFrame>
            <p:nvGraphicFramePr>
              <p:cNvPr id="18" name="Object 17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90600" y="3043307"/>
              <a:ext cx="218089" cy="356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19" name="Equation" r:id="rId30" imgW="139680" imgH="228600" progId="Equation.DSMT4">
                      <p:embed/>
                    </p:oleObj>
                  </mc:Choice>
                  <mc:Fallback>
                    <p:oleObj name="Equation" r:id="rId30" imgW="139680" imgH="228600" progId="Equation.DSMT4">
                      <p:embed/>
                      <p:pic>
                        <p:nvPicPr>
                          <p:cNvPr id="18" name="Object 1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90600" y="3043307"/>
                            <a:ext cx="218089" cy="35687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" name="Object 1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828800" y="3829801"/>
              <a:ext cx="236538" cy="357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20" name="Equation" r:id="rId31" imgW="152280" imgH="228600" progId="Equation.DSMT4">
                      <p:embed/>
                    </p:oleObj>
                  </mc:Choice>
                  <mc:Fallback>
                    <p:oleObj name="Equation" r:id="rId31" imgW="152280" imgH="228600" progId="Equation.DSMT4">
                      <p:embed/>
                      <p:pic>
                        <p:nvPicPr>
                          <p:cNvPr id="19" name="Object 1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828800" y="3829801"/>
                            <a:ext cx="236538" cy="3571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1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48832" y="2841931"/>
              <a:ext cx="236538" cy="357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21" name="Equation" r:id="rId32" imgW="152280" imgH="228600" progId="Equation.DSMT4">
                      <p:embed/>
                    </p:oleObj>
                  </mc:Choice>
                  <mc:Fallback>
                    <p:oleObj name="Equation" r:id="rId32" imgW="152280" imgH="228600" progId="Equation.DSMT4">
                      <p:embed/>
                      <p:pic>
                        <p:nvPicPr>
                          <p:cNvPr id="20" name="Object 19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3148832" y="2841931"/>
                            <a:ext cx="236538" cy="3571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0" name="Object 39"/>
            <p:cNvGraphicFramePr>
              <a:graphicFrameLocks noChangeAspect="1"/>
            </p:cNvGraphicFramePr>
            <p:nvPr>
              <p:extLst/>
            </p:nvPr>
          </p:nvGraphicFramePr>
          <p:xfrm>
            <a:off x="1439132" y="3212685"/>
            <a:ext cx="220663" cy="236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2" name="Equation" r:id="rId33" imgW="164880" imgH="203040" progId="Equation.DSMT4">
                    <p:embed/>
                  </p:oleObj>
                </mc:Choice>
                <mc:Fallback>
                  <p:oleObj name="Equation" r:id="rId33" imgW="164880" imgH="203040" progId="Equation.DSMT4">
                    <p:embed/>
                    <p:pic>
                      <p:nvPicPr>
                        <p:cNvPr id="40" name="Object 39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1439132" y="3212685"/>
                          <a:ext cx="220663" cy="236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6541930" y="3222937"/>
          <a:ext cx="169863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" name="Equation" r:id="rId35" imgW="126720" imgH="203040" progId="Equation.DSMT4">
                  <p:embed/>
                </p:oleObj>
              </mc:Choice>
              <mc:Fallback>
                <p:oleObj name="Equation" r:id="rId35" imgW="126720" imgH="203040" progId="Equation.DSMT4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6541930" y="3222937"/>
                        <a:ext cx="169863" cy="236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6684261" y="2166122"/>
          <a:ext cx="357188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" name="Equation" r:id="rId37" imgW="266400" imgH="241200" progId="Equation.DSMT4">
                  <p:embed/>
                </p:oleObj>
              </mc:Choice>
              <mc:Fallback>
                <p:oleObj name="Equation" r:id="rId37" imgW="266400" imgH="241200" progId="Equation.DSMT4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6684261" y="2166122"/>
                        <a:ext cx="357188" cy="28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7456550" y="3020644"/>
          <a:ext cx="4762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" name="Equation" r:id="rId39" imgW="355320" imgH="241200" progId="Equation.DSMT4">
                  <p:embed/>
                </p:oleObj>
              </mc:Choice>
              <mc:Fallback>
                <p:oleObj name="Equation" r:id="rId39" imgW="355320" imgH="241200" progId="Equation.DSMT4">
                  <p:embed/>
                  <p:pic>
                    <p:nvPicPr>
                      <p:cNvPr id="43" name="Object 42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7456550" y="3020644"/>
                        <a:ext cx="476250" cy="28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2735738" y="5029985"/>
            <a:ext cx="544708" cy="838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7" name="Group 46"/>
          <p:cNvGrpSpPr/>
          <p:nvPr/>
        </p:nvGrpSpPr>
        <p:grpSpPr>
          <a:xfrm>
            <a:off x="3308687" y="4796344"/>
            <a:ext cx="1068417" cy="1299126"/>
            <a:chOff x="1254810" y="4895988"/>
            <a:chExt cx="1102541" cy="1299127"/>
          </a:xfrm>
        </p:grpSpPr>
        <p:sp>
          <p:nvSpPr>
            <p:cNvPr id="48" name="Rectangle 47"/>
            <p:cNvSpPr/>
            <p:nvPr/>
          </p:nvSpPr>
          <p:spPr>
            <a:xfrm>
              <a:off x="1384347" y="5166748"/>
              <a:ext cx="77528" cy="78399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995861" y="5169087"/>
              <a:ext cx="77528" cy="78399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50" name="Object 49"/>
            <p:cNvGraphicFramePr>
              <a:graphicFrameLocks noChangeAspect="1"/>
            </p:cNvGraphicFramePr>
            <p:nvPr>
              <p:extLst/>
            </p:nvPr>
          </p:nvGraphicFramePr>
          <p:xfrm>
            <a:off x="1254810" y="4915087"/>
            <a:ext cx="320675" cy="12800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6" name="Equation" r:id="rId41" imgW="177480" imgH="711000" progId="Equation.DSMT4">
                    <p:embed/>
                  </p:oleObj>
                </mc:Choice>
                <mc:Fallback>
                  <p:oleObj name="Equation" r:id="rId41" imgW="177480" imgH="711000" progId="Equation.DSMT4">
                    <p:embed/>
                    <p:pic>
                      <p:nvPicPr>
                        <p:cNvPr id="50" name="Object 49"/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1254810" y="4915087"/>
                          <a:ext cx="320675" cy="12800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0"/>
            <p:cNvGraphicFramePr>
              <a:graphicFrameLocks noChangeAspect="1"/>
            </p:cNvGraphicFramePr>
            <p:nvPr>
              <p:extLst/>
            </p:nvPr>
          </p:nvGraphicFramePr>
          <p:xfrm>
            <a:off x="2014451" y="4895988"/>
            <a:ext cx="342900" cy="1279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7" name="Equation" r:id="rId43" imgW="190440" imgH="711000" progId="Equation.DSMT4">
                    <p:embed/>
                  </p:oleObj>
                </mc:Choice>
                <mc:Fallback>
                  <p:oleObj name="Equation" r:id="rId43" imgW="190440" imgH="711000" progId="Equation.DSMT4">
                    <p:embed/>
                    <p:pic>
                      <p:nvPicPr>
                        <p:cNvPr id="51" name="Object 50"/>
                        <p:cNvPicPr/>
                        <p:nvPr/>
                      </p:nvPicPr>
                      <p:blipFill>
                        <a:blip r:embed="rId44"/>
                        <a:stretch>
                          <a:fillRect/>
                        </a:stretch>
                      </p:blipFill>
                      <p:spPr>
                        <a:xfrm>
                          <a:off x="2014451" y="4895988"/>
                          <a:ext cx="342900" cy="1279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51"/>
            <p:cNvGraphicFramePr>
              <a:graphicFrameLocks noChangeAspect="1"/>
            </p:cNvGraphicFramePr>
            <p:nvPr>
              <p:extLst/>
            </p:nvPr>
          </p:nvGraphicFramePr>
          <p:xfrm>
            <a:off x="1543142" y="5467842"/>
            <a:ext cx="379413" cy="163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" name="Equation" r:id="rId45" imgW="177480" imgH="75960" progId="Equation.DSMT4">
                    <p:embed/>
                  </p:oleObj>
                </mc:Choice>
                <mc:Fallback>
                  <p:oleObj name="Equation" r:id="rId45" imgW="177480" imgH="75960" progId="Equation.DSMT4">
                    <p:embed/>
                    <p:pic>
                      <p:nvPicPr>
                        <p:cNvPr id="52" name="Object 51"/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1543142" y="5467842"/>
                          <a:ext cx="379413" cy="163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" name="Rectangle 52"/>
          <p:cNvSpPr/>
          <p:nvPr/>
        </p:nvSpPr>
        <p:spPr>
          <a:xfrm>
            <a:off x="5334000" y="5021982"/>
            <a:ext cx="533400" cy="914400"/>
          </a:xfrm>
          <a:prstGeom prst="rect">
            <a:avLst/>
          </a:prstGeom>
          <a:solidFill>
            <a:schemeClr val="accent3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Rectangle 53"/>
          <p:cNvSpPr/>
          <p:nvPr/>
        </p:nvSpPr>
        <p:spPr>
          <a:xfrm>
            <a:off x="7962900" y="5105400"/>
            <a:ext cx="571500" cy="914400"/>
          </a:xfrm>
          <a:prstGeom prst="rect">
            <a:avLst/>
          </a:prstGeom>
          <a:solidFill>
            <a:srgbClr val="7030A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6" name="Group 55"/>
          <p:cNvGrpSpPr/>
          <p:nvPr/>
        </p:nvGrpSpPr>
        <p:grpSpPr>
          <a:xfrm>
            <a:off x="8534400" y="4986339"/>
            <a:ext cx="1136784" cy="1228387"/>
            <a:chOff x="3603539" y="4962992"/>
            <a:chExt cx="1067112" cy="1247837"/>
          </a:xfrm>
        </p:grpSpPr>
        <p:sp>
          <p:nvSpPr>
            <p:cNvPr id="61" name="Rectangle 60"/>
            <p:cNvSpPr/>
            <p:nvPr/>
          </p:nvSpPr>
          <p:spPr>
            <a:xfrm>
              <a:off x="3718371" y="5146482"/>
              <a:ext cx="79681" cy="8245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365132" y="5142839"/>
              <a:ext cx="79681" cy="82452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63" name="Object 62"/>
            <p:cNvGraphicFramePr>
              <a:graphicFrameLocks noChangeAspect="1"/>
            </p:cNvGraphicFramePr>
            <p:nvPr>
              <p:extLst/>
            </p:nvPr>
          </p:nvGraphicFramePr>
          <p:xfrm>
            <a:off x="3603539" y="4991339"/>
            <a:ext cx="371316" cy="1203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9" name="Equation" r:id="rId47" imgW="177480" imgH="711000" progId="Equation.DSMT4">
                    <p:embed/>
                  </p:oleObj>
                </mc:Choice>
                <mc:Fallback>
                  <p:oleObj name="Equation" r:id="rId47" imgW="177480" imgH="711000" progId="Equation.DSMT4">
                    <p:embed/>
                    <p:pic>
                      <p:nvPicPr>
                        <p:cNvPr id="63" name="Object 62"/>
                        <p:cNvPicPr/>
                        <p:nvPr/>
                      </p:nvPicPr>
                      <p:blipFill>
                        <a:blip r:embed="rId48"/>
                        <a:stretch>
                          <a:fillRect/>
                        </a:stretch>
                      </p:blipFill>
                      <p:spPr>
                        <a:xfrm>
                          <a:off x="3603539" y="4991339"/>
                          <a:ext cx="371316" cy="12037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3"/>
            <p:cNvGraphicFramePr>
              <a:graphicFrameLocks noChangeAspect="1"/>
            </p:cNvGraphicFramePr>
            <p:nvPr>
              <p:extLst/>
            </p:nvPr>
          </p:nvGraphicFramePr>
          <p:xfrm>
            <a:off x="4323410" y="4962992"/>
            <a:ext cx="347241" cy="124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0" name="Equation" r:id="rId49" imgW="190440" imgH="711000" progId="Equation.DSMT4">
                    <p:embed/>
                  </p:oleObj>
                </mc:Choice>
                <mc:Fallback>
                  <p:oleObj name="Equation" r:id="rId49" imgW="190440" imgH="711000" progId="Equation.DSMT4">
                    <p:embed/>
                    <p:pic>
                      <p:nvPicPr>
                        <p:cNvPr id="64" name="Object 63"/>
                        <p:cNvPicPr/>
                        <p:nvPr/>
                      </p:nvPicPr>
                      <p:blipFill>
                        <a:blip r:embed="rId50"/>
                        <a:stretch>
                          <a:fillRect/>
                        </a:stretch>
                      </p:blipFill>
                      <p:spPr>
                        <a:xfrm>
                          <a:off x="4323410" y="4962992"/>
                          <a:ext cx="347241" cy="1247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64"/>
            <p:cNvGraphicFramePr>
              <a:graphicFrameLocks noChangeAspect="1"/>
            </p:cNvGraphicFramePr>
            <p:nvPr>
              <p:extLst/>
            </p:nvPr>
          </p:nvGraphicFramePr>
          <p:xfrm>
            <a:off x="3886200" y="5475288"/>
            <a:ext cx="379413" cy="163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1" name="Equation" r:id="rId51" imgW="177480" imgH="75960" progId="Equation.DSMT4">
                    <p:embed/>
                  </p:oleObj>
                </mc:Choice>
                <mc:Fallback>
                  <p:oleObj name="Equation" r:id="rId51" imgW="177480" imgH="75960" progId="Equation.DSMT4">
                    <p:embed/>
                    <p:pic>
                      <p:nvPicPr>
                        <p:cNvPr id="65" name="Object 64"/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3886200" y="5475288"/>
                          <a:ext cx="379413" cy="163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" name="Group 66"/>
          <p:cNvGrpSpPr/>
          <p:nvPr/>
        </p:nvGrpSpPr>
        <p:grpSpPr>
          <a:xfrm>
            <a:off x="5892806" y="4901028"/>
            <a:ext cx="1085578" cy="1264619"/>
            <a:chOff x="5554984" y="4979719"/>
            <a:chExt cx="1062077" cy="1282826"/>
          </a:xfrm>
        </p:grpSpPr>
        <p:sp>
          <p:nvSpPr>
            <p:cNvPr id="73" name="Rectangle 72"/>
            <p:cNvSpPr/>
            <p:nvPr/>
          </p:nvSpPr>
          <p:spPr>
            <a:xfrm flipH="1">
              <a:off x="5706278" y="5166747"/>
              <a:ext cx="84922" cy="929254"/>
            </a:xfrm>
            <a:prstGeom prst="rect">
              <a:avLst/>
            </a:prstGeom>
            <a:solidFill>
              <a:schemeClr val="tx1"/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307522" y="5157883"/>
              <a:ext cx="66862" cy="929294"/>
            </a:xfrm>
            <a:prstGeom prst="rect">
              <a:avLst/>
            </a:prstGeom>
            <a:solidFill>
              <a:schemeClr val="tx1"/>
            </a:soli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75" name="Object 74"/>
            <p:cNvGraphicFramePr>
              <a:graphicFrameLocks noChangeAspect="1"/>
            </p:cNvGraphicFramePr>
            <p:nvPr>
              <p:extLst/>
            </p:nvPr>
          </p:nvGraphicFramePr>
          <p:xfrm>
            <a:off x="5554984" y="4982517"/>
            <a:ext cx="320675" cy="12800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2" name="Equation" r:id="rId52" imgW="177480" imgH="711000" progId="Equation.DSMT4">
                    <p:embed/>
                  </p:oleObj>
                </mc:Choice>
                <mc:Fallback>
                  <p:oleObj name="Equation" r:id="rId52" imgW="177480" imgH="711000" progId="Equation.DSMT4">
                    <p:embed/>
                    <p:pic>
                      <p:nvPicPr>
                        <p:cNvPr id="75" name="Object 74"/>
                        <p:cNvPicPr/>
                        <p:nvPr/>
                      </p:nvPicPr>
                      <p:blipFill>
                        <a:blip r:embed="rId48"/>
                        <a:stretch>
                          <a:fillRect/>
                        </a:stretch>
                      </p:blipFill>
                      <p:spPr>
                        <a:xfrm>
                          <a:off x="5554984" y="4982517"/>
                          <a:ext cx="320675" cy="12800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75"/>
            <p:cNvGraphicFramePr>
              <a:graphicFrameLocks noChangeAspect="1"/>
            </p:cNvGraphicFramePr>
            <p:nvPr>
              <p:extLst/>
            </p:nvPr>
          </p:nvGraphicFramePr>
          <p:xfrm>
            <a:off x="6274161" y="4979719"/>
            <a:ext cx="342900" cy="1279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3" name="Equation" r:id="rId53" imgW="190440" imgH="711000" progId="Equation.DSMT4">
                    <p:embed/>
                  </p:oleObj>
                </mc:Choice>
                <mc:Fallback>
                  <p:oleObj name="Equation" r:id="rId53" imgW="190440" imgH="711000" progId="Equation.DSMT4">
                    <p:embed/>
                    <p:pic>
                      <p:nvPicPr>
                        <p:cNvPr id="76" name="Object 75"/>
                        <p:cNvPicPr/>
                        <p:nvPr/>
                      </p:nvPicPr>
                      <p:blipFill>
                        <a:blip r:embed="rId50"/>
                        <a:stretch>
                          <a:fillRect/>
                        </a:stretch>
                      </p:blipFill>
                      <p:spPr>
                        <a:xfrm>
                          <a:off x="6274161" y="4979719"/>
                          <a:ext cx="342900" cy="1279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76"/>
            <p:cNvGraphicFramePr>
              <a:graphicFrameLocks noChangeAspect="1"/>
            </p:cNvGraphicFramePr>
            <p:nvPr>
              <p:extLst/>
            </p:nvPr>
          </p:nvGraphicFramePr>
          <p:xfrm>
            <a:off x="5868987" y="5475288"/>
            <a:ext cx="379413" cy="163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4" name="Equation" r:id="rId54" imgW="177480" imgH="75960" progId="Equation.DSMT4">
                    <p:embed/>
                  </p:oleObj>
                </mc:Choice>
                <mc:Fallback>
                  <p:oleObj name="Equation" r:id="rId54" imgW="177480" imgH="75960" progId="Equation.DSMT4">
                    <p:embed/>
                    <p:pic>
                      <p:nvPicPr>
                        <p:cNvPr id="77" name="Object 76"/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5868987" y="5475288"/>
                          <a:ext cx="379413" cy="163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9" name="Straight Arrow Connector 78"/>
          <p:cNvCxnSpPr/>
          <p:nvPr/>
        </p:nvCxnSpPr>
        <p:spPr>
          <a:xfrm flipH="1">
            <a:off x="7760196" y="2392906"/>
            <a:ext cx="1359258" cy="1734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205343" y="3776632"/>
            <a:ext cx="489332" cy="379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719615" y="4173656"/>
            <a:ext cx="30586" cy="499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Object 87"/>
          <p:cNvGraphicFramePr>
            <a:graphicFrameLocks noChangeAspect="1"/>
          </p:cNvGraphicFramePr>
          <p:nvPr>
            <p:extLst/>
          </p:nvPr>
        </p:nvGraphicFramePr>
        <p:xfrm>
          <a:off x="5824825" y="3360365"/>
          <a:ext cx="339725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Equation" r:id="rId55" imgW="253800" imgH="241200" progId="Equation.DSMT4">
                  <p:embed/>
                </p:oleObj>
              </mc:Choice>
              <mc:Fallback>
                <p:oleObj name="Equation" r:id="rId55" imgW="253800" imgH="241200" progId="Equation.DSMT4">
                  <p:embed/>
                  <p:pic>
                    <p:nvPicPr>
                      <p:cNvPr id="88" name="Object 87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5824825" y="3360365"/>
                        <a:ext cx="339725" cy="28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339454"/>
              </p:ext>
            </p:extLst>
          </p:nvPr>
        </p:nvGraphicFramePr>
        <p:xfrm>
          <a:off x="2854284" y="5332337"/>
          <a:ext cx="339725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6" name="Equation" r:id="rId57" imgW="253800" imgH="241200" progId="Equation.DSMT4">
                  <p:embed/>
                </p:oleObj>
              </mc:Choice>
              <mc:Fallback>
                <p:oleObj name="Equation" r:id="rId57" imgW="253800" imgH="241200" progId="Equation.DSMT4">
                  <p:embed/>
                  <p:pic>
                    <p:nvPicPr>
                      <p:cNvPr id="89" name="Object 88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2854284" y="5332337"/>
                        <a:ext cx="339725" cy="28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5410200" y="5341330"/>
          <a:ext cx="374650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7" name="Equation" r:id="rId58" imgW="279360" imgH="241200" progId="Equation.DSMT4">
                  <p:embed/>
                </p:oleObj>
              </mc:Choice>
              <mc:Fallback>
                <p:oleObj name="Equation" r:id="rId58" imgW="279360" imgH="241200" progId="Equation.DSMT4">
                  <p:embed/>
                  <p:pic>
                    <p:nvPicPr>
                      <p:cNvPr id="90" name="Object 89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5410200" y="5341330"/>
                        <a:ext cx="374650" cy="28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/>
          </p:nvPr>
        </p:nvGraphicFramePr>
        <p:xfrm>
          <a:off x="8101012" y="5410200"/>
          <a:ext cx="357188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" name="Equation" r:id="rId60" imgW="266400" imgH="241200" progId="Equation.DSMT4">
                  <p:embed/>
                </p:oleObj>
              </mc:Choice>
              <mc:Fallback>
                <p:oleObj name="Equation" r:id="rId60" imgW="266400" imgH="241200" progId="Equation.DSMT4">
                  <p:embed/>
                  <p:pic>
                    <p:nvPicPr>
                      <p:cNvPr id="91" name="Object 90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101012" y="5410200"/>
                        <a:ext cx="357188" cy="28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871184"/>
              </p:ext>
            </p:extLst>
          </p:nvPr>
        </p:nvGraphicFramePr>
        <p:xfrm>
          <a:off x="2460283" y="5277020"/>
          <a:ext cx="218089" cy="356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9" name="Equation" r:id="rId61" imgW="139680" imgH="228600" progId="Equation.DSMT4">
                  <p:embed/>
                </p:oleObj>
              </mc:Choice>
              <mc:Fallback>
                <p:oleObj name="Equation" r:id="rId61" imgW="139680" imgH="228600" progId="Equation.DSMT4">
                  <p:embed/>
                  <p:pic>
                    <p:nvPicPr>
                      <p:cNvPr id="92" name="Object 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283" y="5277020"/>
                        <a:ext cx="218089" cy="356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/>
          </p:nvPr>
        </p:nvGraphicFramePr>
        <p:xfrm>
          <a:off x="5029201" y="5317516"/>
          <a:ext cx="2381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" name="Equation" r:id="rId62" imgW="152280" imgH="228600" progId="Equation.DSMT4">
                  <p:embed/>
                </p:oleObj>
              </mc:Choice>
              <mc:Fallback>
                <p:oleObj name="Equation" r:id="rId62" imgW="152280" imgH="228600" progId="Equation.DSMT4">
                  <p:embed/>
                  <p:pic>
                    <p:nvPicPr>
                      <p:cNvPr id="93" name="Object 92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029201" y="5317516"/>
                        <a:ext cx="238125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/>
          </p:nvPr>
        </p:nvGraphicFramePr>
        <p:xfrm>
          <a:off x="7697789" y="5334001"/>
          <a:ext cx="23812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" name="Equation" r:id="rId64" imgW="152280" imgH="228600" progId="Equation.DSMT4">
                  <p:embed/>
                </p:oleObj>
              </mc:Choice>
              <mc:Fallback>
                <p:oleObj name="Equation" r:id="rId64" imgW="152280" imgH="228600" progId="Equation.DSMT4">
                  <p:embed/>
                  <p:pic>
                    <p:nvPicPr>
                      <p:cNvPr id="94" name="Object 93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7697789" y="5334001"/>
                        <a:ext cx="238125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939712"/>
              </p:ext>
            </p:extLst>
          </p:nvPr>
        </p:nvGraphicFramePr>
        <p:xfrm>
          <a:off x="2868270" y="4722814"/>
          <a:ext cx="23971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" name="Equation" r:id="rId66" imgW="152280" imgH="164880" progId="Equation.DSMT4">
                  <p:embed/>
                </p:oleObj>
              </mc:Choice>
              <mc:Fallback>
                <p:oleObj name="Equation" r:id="rId66" imgW="152280" imgH="164880" progId="Equation.DSMT4">
                  <p:embed/>
                  <p:pic>
                    <p:nvPicPr>
                      <p:cNvPr id="95" name="Object 94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2868270" y="4722814"/>
                        <a:ext cx="239712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/>
          <p:cNvGraphicFramePr>
            <a:graphicFrameLocks noChangeAspect="1"/>
          </p:cNvGraphicFramePr>
          <p:nvPr>
            <p:extLst/>
          </p:nvPr>
        </p:nvGraphicFramePr>
        <p:xfrm>
          <a:off x="4297363" y="5280026"/>
          <a:ext cx="23971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3" name="Equation" r:id="rId68" imgW="152280" imgH="164880" progId="Equation.DSMT4">
                  <p:embed/>
                </p:oleObj>
              </mc:Choice>
              <mc:Fallback>
                <p:oleObj name="Equation" r:id="rId68" imgW="152280" imgH="164880" progId="Equation.DSMT4">
                  <p:embed/>
                  <p:pic>
                    <p:nvPicPr>
                      <p:cNvPr id="96" name="Object 95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4297363" y="5280026"/>
                        <a:ext cx="239712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3647746" y="4648201"/>
          <a:ext cx="239713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" name="Equation" r:id="rId70" imgW="152280" imgH="164880" progId="Equation.DSMT4">
                  <p:embed/>
                </p:oleObj>
              </mc:Choice>
              <mc:Fallback>
                <p:oleObj name="Equation" r:id="rId70" imgW="152280" imgH="164880" progId="Equation.DSMT4">
                  <p:embed/>
                  <p:pic>
                    <p:nvPicPr>
                      <p:cNvPr id="97" name="Object 96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3647746" y="4648201"/>
                        <a:ext cx="239713" cy="25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/>
          </p:nvPr>
        </p:nvGraphicFramePr>
        <p:xfrm>
          <a:off x="5508626" y="4700589"/>
          <a:ext cx="2397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" name="Equation" r:id="rId72" imgW="152280" imgH="164880" progId="Equation.DSMT4">
                  <p:embed/>
                </p:oleObj>
              </mc:Choice>
              <mc:Fallback>
                <p:oleObj name="Equation" r:id="rId72" imgW="152280" imgH="164880" progId="Equation.DSMT4">
                  <p:embed/>
                  <p:pic>
                    <p:nvPicPr>
                      <p:cNvPr id="98" name="Object 97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5508626" y="4700589"/>
                        <a:ext cx="239713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/>
          </p:nvPr>
        </p:nvGraphicFramePr>
        <p:xfrm>
          <a:off x="6290904" y="4716527"/>
          <a:ext cx="2397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6" name="Equation" r:id="rId74" imgW="152280" imgH="164880" progId="Equation.DSMT4">
                  <p:embed/>
                </p:oleObj>
              </mc:Choice>
              <mc:Fallback>
                <p:oleObj name="Equation" r:id="rId74" imgW="152280" imgH="164880" progId="Equation.DSMT4">
                  <p:embed/>
                  <p:pic>
                    <p:nvPicPr>
                      <p:cNvPr id="99" name="Object 98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6290904" y="4716527"/>
                        <a:ext cx="239713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/>
          </p:nvPr>
        </p:nvGraphicFramePr>
        <p:xfrm>
          <a:off x="6937376" y="5389564"/>
          <a:ext cx="239713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7" name="Equation" r:id="rId76" imgW="152280" imgH="164880" progId="Equation.DSMT4">
                  <p:embed/>
                </p:oleObj>
              </mc:Choice>
              <mc:Fallback>
                <p:oleObj name="Equation" r:id="rId76" imgW="152280" imgH="164880" progId="Equation.DSMT4">
                  <p:embed/>
                  <p:pic>
                    <p:nvPicPr>
                      <p:cNvPr id="100" name="Object 99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6937376" y="5389564"/>
                        <a:ext cx="239713" cy="25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/>
          </p:nvPr>
        </p:nvGraphicFramePr>
        <p:xfrm>
          <a:off x="8832851" y="4729164"/>
          <a:ext cx="2397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" name="Equation" r:id="rId78" imgW="152280" imgH="164880" progId="Equation.DSMT4">
                  <p:embed/>
                </p:oleObj>
              </mc:Choice>
              <mc:Fallback>
                <p:oleObj name="Equation" r:id="rId78" imgW="152280" imgH="164880" progId="Equation.DSMT4">
                  <p:embed/>
                  <p:pic>
                    <p:nvPicPr>
                      <p:cNvPr id="101" name="Object 100"/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8832851" y="4729164"/>
                        <a:ext cx="239713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/>
          <p:cNvGraphicFramePr>
            <a:graphicFrameLocks noChangeAspect="1"/>
          </p:cNvGraphicFramePr>
          <p:nvPr>
            <p:extLst/>
          </p:nvPr>
        </p:nvGraphicFramePr>
        <p:xfrm>
          <a:off x="9615488" y="5467351"/>
          <a:ext cx="23971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" name="Equation" r:id="rId80" imgW="152280" imgH="164880" progId="Equation.DSMT4">
                  <p:embed/>
                </p:oleObj>
              </mc:Choice>
              <mc:Fallback>
                <p:oleObj name="Equation" r:id="rId80" imgW="152280" imgH="164880" progId="Equation.DSMT4">
                  <p:embed/>
                  <p:pic>
                    <p:nvPicPr>
                      <p:cNvPr id="102" name="Object 101"/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9615488" y="5467351"/>
                        <a:ext cx="239712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/>
          </p:nvPr>
        </p:nvGraphicFramePr>
        <p:xfrm>
          <a:off x="8083551" y="4811714"/>
          <a:ext cx="238125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0" name="Equation" r:id="rId82" imgW="152280" imgH="164880" progId="Equation.DSMT4">
                  <p:embed/>
                </p:oleObj>
              </mc:Choice>
              <mc:Fallback>
                <p:oleObj name="Equation" r:id="rId82" imgW="152280" imgH="164880" progId="Equation.DSMT4">
                  <p:embed/>
                  <p:pic>
                    <p:nvPicPr>
                      <p:cNvPr id="103" name="Object 102"/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8083551" y="4811714"/>
                        <a:ext cx="238125" cy="25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Rectangle 106"/>
          <p:cNvSpPr/>
          <p:nvPr/>
        </p:nvSpPr>
        <p:spPr>
          <a:xfrm>
            <a:off x="2433488" y="4662079"/>
            <a:ext cx="2127250" cy="1600200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Rectangle 107"/>
          <p:cNvSpPr/>
          <p:nvPr/>
        </p:nvSpPr>
        <p:spPr>
          <a:xfrm>
            <a:off x="7700854" y="4773708"/>
            <a:ext cx="2178368" cy="1539451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Rectangle 108"/>
          <p:cNvSpPr/>
          <p:nvPr/>
        </p:nvSpPr>
        <p:spPr>
          <a:xfrm>
            <a:off x="4856498" y="4662079"/>
            <a:ext cx="2285600" cy="1582826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962400" y="3963728"/>
            <a:ext cx="93340" cy="600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4037478" y="3994565"/>
            <a:ext cx="1229848" cy="588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075045" y="3905602"/>
            <a:ext cx="3655853" cy="844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Object 104"/>
          <p:cNvGraphicFramePr>
            <a:graphicFrameLocks noChangeAspect="1"/>
          </p:cNvGraphicFramePr>
          <p:nvPr>
            <p:extLst/>
          </p:nvPr>
        </p:nvGraphicFramePr>
        <p:xfrm>
          <a:off x="3427878" y="5831024"/>
          <a:ext cx="168158" cy="220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1"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105" name="Object 10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27878" y="5831024"/>
                        <a:ext cx="168158" cy="220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09"/>
          <p:cNvGraphicFramePr>
            <a:graphicFrameLocks noChangeAspect="1"/>
          </p:cNvGraphicFramePr>
          <p:nvPr>
            <p:extLst/>
          </p:nvPr>
        </p:nvGraphicFramePr>
        <p:xfrm>
          <a:off x="3993237" y="5843024"/>
          <a:ext cx="214878" cy="225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" name="Equation" r:id="rId24" imgW="190440" imgH="228600" progId="Equation.DSMT4">
                  <p:embed/>
                </p:oleObj>
              </mc:Choice>
              <mc:Fallback>
                <p:oleObj name="Equation" r:id="rId24" imgW="190440" imgH="228600" progId="Equation.DSMT4">
                  <p:embed/>
                  <p:pic>
                    <p:nvPicPr>
                      <p:cNvPr id="110" name="Object 109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93237" y="5843024"/>
                        <a:ext cx="214878" cy="225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0"/>
          <p:cNvGraphicFramePr>
            <a:graphicFrameLocks noChangeAspect="1"/>
          </p:cNvGraphicFramePr>
          <p:nvPr>
            <p:extLst/>
          </p:nvPr>
        </p:nvGraphicFramePr>
        <p:xfrm>
          <a:off x="8656729" y="5935184"/>
          <a:ext cx="228306" cy="262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111" name="Object 11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656729" y="5935184"/>
                        <a:ext cx="228306" cy="262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/>
          <p:cNvGraphicFramePr>
            <a:graphicFrameLocks noChangeAspect="1"/>
          </p:cNvGraphicFramePr>
          <p:nvPr>
            <p:extLst/>
          </p:nvPr>
        </p:nvGraphicFramePr>
        <p:xfrm>
          <a:off x="9309026" y="5932860"/>
          <a:ext cx="155274" cy="28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" name="Equation" r:id="rId28" imgW="177480" imgH="228600" progId="Equation.DSMT4">
                  <p:embed/>
                </p:oleObj>
              </mc:Choice>
              <mc:Fallback>
                <p:oleObj name="Equation" r:id="rId28" imgW="177480" imgH="228600" progId="Equation.DSMT4">
                  <p:embed/>
                  <p:pic>
                    <p:nvPicPr>
                      <p:cNvPr id="112" name="Object 11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309026" y="5932860"/>
                        <a:ext cx="155274" cy="286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12"/>
          <p:cNvGraphicFramePr>
            <a:graphicFrameLocks noChangeAspect="1"/>
          </p:cNvGraphicFramePr>
          <p:nvPr>
            <p:extLst/>
          </p:nvPr>
        </p:nvGraphicFramePr>
        <p:xfrm>
          <a:off x="6072988" y="6004003"/>
          <a:ext cx="228931" cy="240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113" name="Object 11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072988" y="6004003"/>
                        <a:ext cx="228931" cy="240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/>
          </p:nvPr>
        </p:nvGraphicFramePr>
        <p:xfrm>
          <a:off x="6608833" y="6001466"/>
          <a:ext cx="254022" cy="23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" name="Equation" r:id="rId26" imgW="190440" imgH="228600" progId="Equation.DSMT4">
                  <p:embed/>
                </p:oleObj>
              </mc:Choice>
              <mc:Fallback>
                <p:oleObj name="Equation" r:id="rId26" imgW="190440" imgH="228600" progId="Equation.DSMT4">
                  <p:embed/>
                  <p:pic>
                    <p:nvPicPr>
                      <p:cNvPr id="114" name="Object 11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608833" y="6001466"/>
                        <a:ext cx="254022" cy="23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469630" y="1540128"/>
            <a:ext cx="4584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Bro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Multi-way Analysis in the Food Industry - Models, Algorithms, and Applications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Ph.D. thesis, University of Amsterdam, Holland, 1998.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5252" y="2629926"/>
            <a:ext cx="1356462" cy="2462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HOSVD compression</a:t>
            </a:r>
            <a:endParaRPr lang="ru-RU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832643" y="4191561"/>
            <a:ext cx="187743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Recovering the factor matrices</a:t>
            </a:r>
          </a:p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original tensor</a:t>
            </a:r>
            <a:endParaRPr lang="ru-RU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194195" y="2146441"/>
            <a:ext cx="449162" cy="2462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CPD</a:t>
            </a:r>
            <a:endParaRPr lang="ru-RU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252376" y="264963"/>
            <a:ext cx="582434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Faster CPD computation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5066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3" grpId="0" animBg="1"/>
      <p:bldP spid="54" grpId="0" animBg="1"/>
      <p:bldP spid="107" grpId="0" animBg="1"/>
      <p:bldP spid="108" grpId="0" animBg="1"/>
      <p:bldP spid="109" grpId="0" animBg="1"/>
      <p:bldP spid="1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8093" y="264963"/>
            <a:ext cx="354743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Faster CPD computation</a:t>
            </a:r>
            <a:endParaRPr lang="ru-RU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32261" y="1878676"/>
            <a:ext cx="692555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CPD with a prior Tucker compression is only applicable when</a:t>
            </a:r>
            <a:br>
              <a:rPr lang="en-US" sz="2000" dirty="0" smtClean="0"/>
            </a:br>
            <a:r>
              <a:rPr lang="en-US" sz="20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tensor rank does not exceed the tensor dimensions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order of the tensor is not very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otherwise, a prior Tensor Train (TT) decomposition should be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186" y="2834973"/>
            <a:ext cx="3734106" cy="1616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1074822" y="3579274"/>
            <a:ext cx="1055097" cy="4308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50" dirty="0"/>
              <a:t>Curse of </a:t>
            </a:r>
          </a:p>
          <a:p>
            <a:r>
              <a:rPr lang="en-US" sz="1050" dirty="0"/>
              <a:t>dimensionality </a:t>
            </a:r>
            <a:endParaRPr lang="ru-RU" sz="105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911543" y="3849856"/>
            <a:ext cx="11549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9894918" y="3711311"/>
            <a:ext cx="11549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4513811" y="3175461"/>
            <a:ext cx="2286000" cy="108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48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18147" y="426998"/>
            <a:ext cx="282919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tensors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6294" y="31797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MbhmswBckwxyTimes-Roman"/>
              </a:rPr>
              <a:t>Its number of components is larger </a:t>
            </a:r>
            <a:r>
              <a:rPr lang="en-US" dirty="0">
                <a:latin typeface="MbhmswBckwxyTimes-Roman"/>
              </a:rPr>
              <a:t>than the estimated number of atoms in the universe.</a:t>
            </a:r>
            <a:endParaRPr lang="ru-RU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845296" y="2223239"/>
          <a:ext cx="1233825" cy="740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Equation" r:id="rId3" imgW="571320" imgH="342720" progId="Equation.DSMT4">
                  <p:embed/>
                </p:oleObj>
              </mc:Choice>
              <mc:Fallback>
                <p:oleObj name="Equation" r:id="rId3" imgW="571320" imgH="34272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5296" y="2223239"/>
                        <a:ext cx="1233825" cy="740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677606" y="1558768"/>
            <a:ext cx="735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bhmswBckwxyTimes-Roman"/>
              </a:rPr>
              <a:t>Consider a tensor of order 500 where the dimension of each mode is 2</a:t>
            </a:r>
            <a:endParaRPr lang="ru-RU" dirty="0"/>
          </a:p>
        </p:txBody>
      </p:sp>
      <p:pic>
        <p:nvPicPr>
          <p:cNvPr id="4" name="Picture 2" descr="Image result for universe galax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57" y="2778289"/>
            <a:ext cx="3343653" cy="19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flipH="1">
            <a:off x="559282" y="3076195"/>
            <a:ext cx="304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!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559282" y="4132686"/>
            <a:ext cx="304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!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Image result for wow symbo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94" y="3907471"/>
            <a:ext cx="1170306" cy="117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0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51514" y="473180"/>
            <a:ext cx="6364425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Singular Value Decomposition and its CPD generalization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6853" y="4363097"/>
            <a:ext cx="213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Hitchcock's intuition </a:t>
            </a:r>
          </a:p>
          <a:p>
            <a:pPr algn="ctr"/>
            <a:r>
              <a:rPr lang="en-US" dirty="0" smtClean="0"/>
              <a:t>1927 </a:t>
            </a:r>
            <a:endParaRPr lang="ru-RU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500852" y="4619761"/>
            <a:ext cx="5172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62" y="3848063"/>
            <a:ext cx="4695825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62" y="2237532"/>
            <a:ext cx="6867222" cy="12662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906" y="1226211"/>
            <a:ext cx="6117504" cy="2093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12" y="3522029"/>
            <a:ext cx="2247975" cy="507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98" y="4264261"/>
            <a:ext cx="4125469" cy="1079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0487" y="376396"/>
            <a:ext cx="4856109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 compression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635" y="5578588"/>
            <a:ext cx="3800475" cy="3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113" y="1030469"/>
            <a:ext cx="108093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HelveticaNeue"/>
              </a:rPr>
              <a:t>Compact representation of large scale data sets important in many areas of </a:t>
            </a:r>
            <a:r>
              <a:rPr lang="en-US" sz="2000" dirty="0" smtClean="0">
                <a:solidFill>
                  <a:srgbClr val="222222"/>
                </a:solidFill>
                <a:latin typeface="HelveticaNeue"/>
              </a:rPr>
              <a:t>visual computing</a:t>
            </a:r>
            <a:r>
              <a:rPr lang="en-US" sz="2000" dirty="0">
                <a:solidFill>
                  <a:srgbClr val="222222"/>
                </a:solidFill>
                <a:latin typeface="HelveticaNeue"/>
              </a:rPr>
              <a:t>, scientific visualization and computer graphics</a:t>
            </a:r>
            <a:endParaRPr lang="ru-RU" sz="2000" dirty="0"/>
          </a:p>
        </p:txBody>
      </p:sp>
      <p:sp>
        <p:nvSpPr>
          <p:cNvPr id="5" name="Rectangle 4"/>
          <p:cNvSpPr/>
          <p:nvPr/>
        </p:nvSpPr>
        <p:spPr>
          <a:xfrm>
            <a:off x="313113" y="2093884"/>
            <a:ext cx="8113221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Neue"/>
              </a:rPr>
              <a:t>Use a mathematical framework for </a:t>
            </a:r>
            <a:r>
              <a:rPr lang="en-US" dirty="0" smtClean="0">
                <a:solidFill>
                  <a:srgbClr val="222222"/>
                </a:solidFill>
                <a:latin typeface="HelveticaNeue"/>
              </a:rPr>
              <a:t>the decomposition </a:t>
            </a:r>
            <a:r>
              <a:rPr lang="en-US" dirty="0">
                <a:solidFill>
                  <a:srgbClr val="222222"/>
                </a:solidFill>
                <a:latin typeface="HelveticaNeue"/>
              </a:rPr>
              <a:t>of the input data into</a:t>
            </a:r>
          </a:p>
          <a:p>
            <a:r>
              <a:rPr lang="en-US" dirty="0">
                <a:solidFill>
                  <a:srgbClr val="222222"/>
                </a:solidFill>
                <a:latin typeface="HelveticaNeue"/>
              </a:rPr>
              <a:t>bases and </a:t>
            </a:r>
            <a:r>
              <a:rPr lang="en-US" dirty="0" smtClean="0">
                <a:solidFill>
                  <a:srgbClr val="222222"/>
                </a:solidFill>
                <a:latin typeface="HelveticaNeue"/>
              </a:rPr>
              <a:t>coefficients</a:t>
            </a:r>
            <a:br>
              <a:rPr lang="en-US" dirty="0" smtClean="0">
                <a:solidFill>
                  <a:srgbClr val="222222"/>
                </a:solidFill>
                <a:latin typeface="HelveticaNeue"/>
              </a:rPr>
            </a:br>
            <a:endParaRPr lang="en-US" dirty="0">
              <a:solidFill>
                <a:srgbClr val="222222"/>
              </a:solidFill>
              <a:latin typeface="Helvetica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38BB0"/>
                </a:solidFill>
                <a:latin typeface="HelveticaNeue"/>
              </a:rPr>
              <a:t> </a:t>
            </a:r>
            <a:r>
              <a:rPr lang="en-US" dirty="0">
                <a:solidFill>
                  <a:srgbClr val="222222"/>
                </a:solidFill>
                <a:latin typeface="HelveticaNeue"/>
              </a:rPr>
              <a:t>Key features of a compact </a:t>
            </a:r>
            <a:r>
              <a:rPr lang="en-US" dirty="0" smtClean="0">
                <a:solidFill>
                  <a:srgbClr val="222222"/>
                </a:solidFill>
                <a:latin typeface="HelveticaNeue"/>
              </a:rPr>
              <a:t>data</a:t>
            </a:r>
            <a:r>
              <a:rPr lang="en-US" dirty="0">
                <a:solidFill>
                  <a:srgbClr val="222222"/>
                </a:solidFill>
                <a:latin typeface="HelveticaNeue"/>
              </a:rPr>
              <a:t> </a:t>
            </a:r>
            <a:r>
              <a:rPr lang="en-US" dirty="0" smtClean="0">
                <a:solidFill>
                  <a:srgbClr val="222222"/>
                </a:solidFill>
                <a:latin typeface="HelveticaNeue"/>
              </a:rPr>
              <a:t>representation:</a:t>
            </a:r>
            <a:br>
              <a:rPr lang="en-US" dirty="0" smtClean="0">
                <a:solidFill>
                  <a:srgbClr val="222222"/>
                </a:solidFill>
                <a:latin typeface="HelveticaNeue"/>
              </a:rPr>
            </a:br>
            <a:endParaRPr lang="en-US" dirty="0">
              <a:solidFill>
                <a:srgbClr val="222222"/>
              </a:solidFill>
              <a:latin typeface="HelveticaNeue"/>
            </a:endParaRPr>
          </a:p>
          <a:p>
            <a:r>
              <a:rPr lang="en-US" sz="1400" dirty="0">
                <a:solidFill>
                  <a:srgbClr val="E35540"/>
                </a:solidFill>
                <a:latin typeface="LucidaGrande"/>
              </a:rPr>
              <a:t>‣ </a:t>
            </a:r>
            <a:r>
              <a:rPr lang="en-US" sz="1600" dirty="0">
                <a:solidFill>
                  <a:srgbClr val="222222"/>
                </a:solidFill>
                <a:latin typeface="HelveticaNeue"/>
              </a:rPr>
              <a:t>Feature adaptive </a:t>
            </a:r>
            <a:r>
              <a:rPr lang="en-US" sz="1600" dirty="0" smtClean="0">
                <a:solidFill>
                  <a:srgbClr val="222222"/>
                </a:solidFill>
                <a:latin typeface="HelveticaNeue"/>
              </a:rPr>
              <a:t>decomposition</a:t>
            </a:r>
            <a:br>
              <a:rPr lang="en-US" sz="1600" dirty="0" smtClean="0">
                <a:solidFill>
                  <a:srgbClr val="222222"/>
                </a:solidFill>
                <a:latin typeface="HelveticaNeue"/>
              </a:rPr>
            </a:br>
            <a:endParaRPr lang="en-US" sz="1600" dirty="0">
              <a:solidFill>
                <a:srgbClr val="222222"/>
              </a:solidFill>
              <a:latin typeface="HelveticaNeue"/>
            </a:endParaRPr>
          </a:p>
          <a:p>
            <a:r>
              <a:rPr lang="en-US" sz="1400" dirty="0">
                <a:solidFill>
                  <a:srgbClr val="E35540"/>
                </a:solidFill>
                <a:latin typeface="LucidaGrande"/>
              </a:rPr>
              <a:t>‣ </a:t>
            </a:r>
            <a:r>
              <a:rPr lang="en-US" sz="1600" dirty="0">
                <a:solidFill>
                  <a:srgbClr val="222222"/>
                </a:solidFill>
                <a:latin typeface="HelveticaNeue"/>
              </a:rPr>
              <a:t>Good data </a:t>
            </a:r>
            <a:r>
              <a:rPr lang="en-US" sz="1600" dirty="0" smtClean="0">
                <a:solidFill>
                  <a:srgbClr val="222222"/>
                </a:solidFill>
                <a:latin typeface="HelveticaNeue"/>
              </a:rPr>
              <a:t>reduction</a:t>
            </a:r>
            <a:br>
              <a:rPr lang="en-US" sz="1600" dirty="0" smtClean="0">
                <a:solidFill>
                  <a:srgbClr val="222222"/>
                </a:solidFill>
                <a:latin typeface="HelveticaNeue"/>
              </a:rPr>
            </a:br>
            <a:endParaRPr lang="en-US" sz="1600" dirty="0">
              <a:solidFill>
                <a:srgbClr val="222222"/>
              </a:solidFill>
              <a:latin typeface="HelveticaNeue"/>
            </a:endParaRPr>
          </a:p>
          <a:p>
            <a:r>
              <a:rPr lang="en-US" sz="1400" dirty="0">
                <a:solidFill>
                  <a:srgbClr val="E35540"/>
                </a:solidFill>
                <a:latin typeface="LucidaGrande"/>
              </a:rPr>
              <a:t>‣ </a:t>
            </a:r>
            <a:r>
              <a:rPr lang="en-US" sz="1600" dirty="0">
                <a:solidFill>
                  <a:srgbClr val="222222"/>
                </a:solidFill>
                <a:latin typeface="HelveticaNeue"/>
              </a:rPr>
              <a:t>Fast access and </a:t>
            </a:r>
            <a:r>
              <a:rPr lang="en-US" sz="1600" dirty="0" smtClean="0">
                <a:solidFill>
                  <a:srgbClr val="222222"/>
                </a:solidFill>
                <a:latin typeface="HelveticaNeue"/>
              </a:rPr>
              <a:t>reconstruction</a:t>
            </a:r>
            <a:br>
              <a:rPr lang="en-US" sz="1600" dirty="0" smtClean="0">
                <a:solidFill>
                  <a:srgbClr val="222222"/>
                </a:solidFill>
                <a:latin typeface="HelveticaNeue"/>
              </a:rPr>
            </a:br>
            <a:endParaRPr lang="en-US" sz="1600" dirty="0">
              <a:solidFill>
                <a:srgbClr val="222222"/>
              </a:solidFill>
              <a:latin typeface="Helvetica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38BB0"/>
                </a:solidFill>
                <a:latin typeface="HelveticaNeue"/>
              </a:rPr>
              <a:t> </a:t>
            </a:r>
            <a:r>
              <a:rPr lang="en-US" dirty="0">
                <a:solidFill>
                  <a:srgbClr val="222222"/>
                </a:solidFill>
                <a:latin typeface="HelveticaNeue"/>
              </a:rPr>
              <a:t>Tensor approximation methods have shown to be a powerful and promising alternative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63389" y="319546"/>
            <a:ext cx="486294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Compression and approximation</a:t>
            </a:r>
            <a:endParaRPr lang="ru-RU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382" y="2610197"/>
            <a:ext cx="4488946" cy="2648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4730" y="5958066"/>
            <a:ext cx="111002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Ballester-Ripoll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ru-RU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227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1566333"/>
            <a:ext cx="9876895" cy="41105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389" y="319546"/>
            <a:ext cx="486294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Multidimensional data tensors</a:t>
            </a:r>
            <a:endParaRPr lang="ru-RU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4730" y="5958066"/>
            <a:ext cx="111002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Ballester-Ripoll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ru-RU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2138" y="1712421"/>
            <a:ext cx="100334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Neue"/>
              </a:rPr>
              <a:t>A fundamental concept of data decomposition is to analyze, </a:t>
            </a:r>
            <a:r>
              <a:rPr lang="en-US" dirty="0" smtClean="0">
                <a:solidFill>
                  <a:srgbClr val="222222"/>
                </a:solidFill>
                <a:latin typeface="HelveticaNeue"/>
              </a:rPr>
              <a:t>extract and </a:t>
            </a:r>
          </a:p>
          <a:p>
            <a:r>
              <a:rPr lang="en-US" dirty="0" smtClean="0">
                <a:solidFill>
                  <a:srgbClr val="222222"/>
                </a:solidFill>
                <a:latin typeface="HelveticaNeue"/>
              </a:rPr>
              <a:t>preserve the most relevant </a:t>
            </a:r>
            <a:r>
              <a:rPr lang="en-US" dirty="0">
                <a:solidFill>
                  <a:srgbClr val="222222"/>
                </a:solidFill>
                <a:latin typeface="HelveticaNeue"/>
              </a:rPr>
              <a:t>data features and </a:t>
            </a:r>
            <a:r>
              <a:rPr lang="en-US" dirty="0" smtClean="0">
                <a:solidFill>
                  <a:srgbClr val="222222"/>
                </a:solidFill>
                <a:latin typeface="HelveticaNeue"/>
              </a:rPr>
              <a:t>remove </a:t>
            </a:r>
            <a:r>
              <a:rPr lang="en-US" dirty="0">
                <a:solidFill>
                  <a:srgbClr val="222222"/>
                </a:solidFill>
                <a:latin typeface="HelveticaNeue"/>
              </a:rPr>
              <a:t>redundant </a:t>
            </a:r>
            <a:r>
              <a:rPr lang="en-US" dirty="0" smtClean="0">
                <a:solidFill>
                  <a:srgbClr val="222222"/>
                </a:solidFill>
                <a:latin typeface="HelveticaNeue"/>
              </a:rPr>
              <a:t>and </a:t>
            </a:r>
          </a:p>
          <a:p>
            <a:r>
              <a:rPr lang="en-US" dirty="0" smtClean="0">
                <a:solidFill>
                  <a:srgbClr val="222222"/>
                </a:solidFill>
                <a:latin typeface="HelveticaNeue"/>
              </a:rPr>
              <a:t>irrelevant information</a:t>
            </a:r>
            <a:br>
              <a:rPr lang="en-US" dirty="0" smtClean="0">
                <a:solidFill>
                  <a:srgbClr val="222222"/>
                </a:solidFill>
                <a:latin typeface="HelveticaNeue"/>
              </a:rPr>
            </a:br>
            <a:endParaRPr lang="en-US" dirty="0">
              <a:solidFill>
                <a:srgbClr val="222222"/>
              </a:solidFill>
              <a:latin typeface="HelveticaNeue"/>
            </a:endParaRPr>
          </a:p>
          <a:p>
            <a:r>
              <a:rPr lang="en-US" sz="1400" dirty="0">
                <a:solidFill>
                  <a:srgbClr val="E35540"/>
                </a:solidFill>
                <a:latin typeface="LucidaGrande"/>
              </a:rPr>
              <a:t>‣ </a:t>
            </a:r>
            <a:r>
              <a:rPr lang="en-US" sz="1600" dirty="0">
                <a:solidFill>
                  <a:srgbClr val="222222"/>
                </a:solidFill>
                <a:latin typeface="HelveticaNeue"/>
              </a:rPr>
              <a:t>E.g. through frequency analysis by projection onto pre-defined bases, or</a:t>
            </a:r>
          </a:p>
          <a:p>
            <a:r>
              <a:rPr lang="en-US" sz="1600" dirty="0">
                <a:solidFill>
                  <a:srgbClr val="222222"/>
                </a:solidFill>
                <a:latin typeface="HelveticaNeue"/>
              </a:rPr>
              <a:t>extraction of data intrinsic principal </a:t>
            </a:r>
            <a:r>
              <a:rPr lang="en-US" sz="1600" dirty="0" smtClean="0">
                <a:solidFill>
                  <a:srgbClr val="222222"/>
                </a:solidFill>
                <a:latin typeface="HelveticaNeue"/>
              </a:rPr>
              <a:t>components</a:t>
            </a:r>
            <a:br>
              <a:rPr lang="en-US" sz="1600" dirty="0" smtClean="0">
                <a:solidFill>
                  <a:srgbClr val="222222"/>
                </a:solidFill>
                <a:latin typeface="HelveticaNeue"/>
              </a:rPr>
            </a:br>
            <a:endParaRPr lang="en-US" sz="1600" dirty="0">
              <a:solidFill>
                <a:srgbClr val="222222"/>
              </a:solidFill>
              <a:latin typeface="HelveticaNeue"/>
            </a:endParaRPr>
          </a:p>
          <a:p>
            <a:r>
              <a:rPr lang="en-US" sz="1100" dirty="0">
                <a:solidFill>
                  <a:srgbClr val="434343"/>
                </a:solidFill>
                <a:latin typeface="HelveticaNeue"/>
              </a:rPr>
              <a:t>– </a:t>
            </a:r>
            <a:r>
              <a:rPr lang="en-US" sz="1400" dirty="0">
                <a:solidFill>
                  <a:srgbClr val="222222"/>
                </a:solidFill>
                <a:latin typeface="HelveticaNeue"/>
              </a:rPr>
              <a:t>identify </a:t>
            </a:r>
            <a:r>
              <a:rPr lang="en-US" sz="1400" dirty="0" err="1">
                <a:solidFill>
                  <a:srgbClr val="222222"/>
                </a:solidFill>
                <a:latin typeface="HelveticaNeue"/>
              </a:rPr>
              <a:t>spatio</a:t>
            </a:r>
            <a:r>
              <a:rPr lang="en-US" sz="1400" dirty="0">
                <a:solidFill>
                  <a:srgbClr val="222222"/>
                </a:solidFill>
                <a:latin typeface="HelveticaNeue"/>
              </a:rPr>
              <a:t>-temporal and frequency </a:t>
            </a:r>
            <a:r>
              <a:rPr lang="en-US" sz="1400" dirty="0" smtClean="0">
                <a:solidFill>
                  <a:srgbClr val="222222"/>
                </a:solidFill>
                <a:latin typeface="HelveticaNeue"/>
              </a:rPr>
              <a:t>redundancies</a:t>
            </a:r>
            <a:br>
              <a:rPr lang="en-US" sz="1400" dirty="0" smtClean="0">
                <a:solidFill>
                  <a:srgbClr val="222222"/>
                </a:solidFill>
                <a:latin typeface="HelveticaNeue"/>
              </a:rPr>
            </a:br>
            <a:endParaRPr lang="en-US" sz="1400" dirty="0">
              <a:solidFill>
                <a:srgbClr val="222222"/>
              </a:solidFill>
              <a:latin typeface="HelveticaNeue"/>
            </a:endParaRPr>
          </a:p>
          <a:p>
            <a:r>
              <a:rPr lang="en-US" sz="1400" dirty="0">
                <a:solidFill>
                  <a:srgbClr val="E35540"/>
                </a:solidFill>
                <a:latin typeface="LucidaGrande"/>
              </a:rPr>
              <a:t>‣ </a:t>
            </a:r>
            <a:r>
              <a:rPr lang="en-US" sz="1600" dirty="0">
                <a:solidFill>
                  <a:srgbClr val="222222"/>
                </a:solidFill>
                <a:latin typeface="HelveticaNeue"/>
              </a:rPr>
              <a:t>Maintain strongest and most significant signal </a:t>
            </a:r>
            <a:r>
              <a:rPr lang="en-US" sz="1600" dirty="0" smtClean="0">
                <a:solidFill>
                  <a:srgbClr val="222222"/>
                </a:solidFill>
                <a:latin typeface="HelveticaNeue"/>
              </a:rPr>
              <a:t>components</a:t>
            </a:r>
            <a:br>
              <a:rPr lang="en-US" sz="1600" dirty="0" smtClean="0">
                <a:solidFill>
                  <a:srgbClr val="222222"/>
                </a:solidFill>
                <a:latin typeface="HelveticaNeue"/>
              </a:rPr>
            </a:br>
            <a:endParaRPr lang="en-US" sz="1600" dirty="0">
              <a:solidFill>
                <a:srgbClr val="222222"/>
              </a:solidFill>
              <a:latin typeface="HelveticaNeue"/>
            </a:endParaRPr>
          </a:p>
          <a:p>
            <a:r>
              <a:rPr lang="en-US" sz="1600" dirty="0">
                <a:solidFill>
                  <a:srgbClr val="538BB0"/>
                </a:solidFill>
                <a:latin typeface="HelveticaNeue"/>
              </a:rPr>
              <a:t>• </a:t>
            </a:r>
            <a:r>
              <a:rPr lang="en-US" dirty="0">
                <a:solidFill>
                  <a:srgbClr val="222222"/>
                </a:solidFill>
                <a:latin typeface="HelveticaNeue"/>
              </a:rPr>
              <a:t>Data reduction linked to concepts and techniques of data </a:t>
            </a:r>
            <a:r>
              <a:rPr lang="en-US" dirty="0" smtClean="0">
                <a:solidFill>
                  <a:srgbClr val="222222"/>
                </a:solidFill>
                <a:latin typeface="HelveticaNeue"/>
              </a:rPr>
              <a:t>compression, </a:t>
            </a:r>
          </a:p>
          <a:p>
            <a:r>
              <a:rPr lang="en-US" dirty="0" smtClean="0">
                <a:solidFill>
                  <a:srgbClr val="222222"/>
                </a:solidFill>
                <a:latin typeface="HelveticaNeue"/>
              </a:rPr>
              <a:t>noise </a:t>
            </a:r>
            <a:r>
              <a:rPr lang="en-US" dirty="0">
                <a:solidFill>
                  <a:srgbClr val="222222"/>
                </a:solidFill>
                <a:latin typeface="HelveticaNeue"/>
              </a:rPr>
              <a:t>reduction as well as feature extraction and recognition/extraction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563389" y="319546"/>
            <a:ext cx="486294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Compression and approximation</a:t>
            </a:r>
            <a:endParaRPr lang="ru-RU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462" y="1213474"/>
            <a:ext cx="2903913" cy="46418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730" y="5958066"/>
            <a:ext cx="111002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Ballester-Ripoll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ru-RU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6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389" y="319546"/>
            <a:ext cx="486294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Compression and approximation</a:t>
            </a:r>
            <a:endParaRPr lang="ru-RU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11" y="3395857"/>
            <a:ext cx="3827665" cy="2590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80" y="1820460"/>
            <a:ext cx="4154545" cy="1145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60" y="1722945"/>
            <a:ext cx="4886499" cy="134083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405524" y="2275570"/>
            <a:ext cx="491836" cy="235584"/>
          </a:xfrm>
          <a:prstGeom prst="rightArrow">
            <a:avLst>
              <a:gd name="adj1" fmla="val 50000"/>
              <a:gd name="adj2" fmla="val 641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444730" y="5958066"/>
            <a:ext cx="111002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Ballester-Ripoll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ru-RU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389" y="319546"/>
            <a:ext cx="486294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Compression and approximation</a:t>
            </a:r>
            <a:endParaRPr lang="ru-RU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9" y="1388200"/>
            <a:ext cx="5168998" cy="2543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59" y="1388200"/>
            <a:ext cx="3100128" cy="2480102"/>
          </a:xfrm>
          <a:prstGeom prst="rect">
            <a:avLst/>
          </a:prstGeom>
        </p:spPr>
      </p:pic>
      <p:pic>
        <p:nvPicPr>
          <p:cNvPr id="53250" name="Picture 2" descr="Discrete cosine transform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435" y="4650387"/>
            <a:ext cx="1897668" cy="18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30732" y="4281055"/>
            <a:ext cx="5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18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83" y="3840161"/>
            <a:ext cx="3523816" cy="2256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3" y="3840161"/>
            <a:ext cx="3579234" cy="2256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315" y="3840161"/>
            <a:ext cx="3600793" cy="2256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183" y="1088574"/>
            <a:ext cx="3572559" cy="2256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389" y="319546"/>
            <a:ext cx="486294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Compression and approximation</a:t>
            </a:r>
            <a:endParaRPr lang="ru-RU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89884" y="347082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720961" y="35098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786793" y="350099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12" name="Flowchart: Connector 11"/>
          <p:cNvSpPr/>
          <p:nvPr/>
        </p:nvSpPr>
        <p:spPr>
          <a:xfrm>
            <a:off x="7945202" y="3652108"/>
            <a:ext cx="1150289" cy="1182256"/>
          </a:xfrm>
          <a:prstGeom prst="flowChartConnector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lowchart: Connector 12"/>
          <p:cNvSpPr/>
          <p:nvPr/>
        </p:nvSpPr>
        <p:spPr>
          <a:xfrm>
            <a:off x="4148678" y="3652108"/>
            <a:ext cx="1150289" cy="1182256"/>
          </a:xfrm>
          <a:prstGeom prst="flowChartConnector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Flowchart: Connector 13"/>
          <p:cNvSpPr/>
          <p:nvPr/>
        </p:nvSpPr>
        <p:spPr>
          <a:xfrm>
            <a:off x="312329" y="3685656"/>
            <a:ext cx="1150289" cy="1182256"/>
          </a:xfrm>
          <a:prstGeom prst="flowChartConnector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4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8217" y="389633"/>
            <a:ext cx="582434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Application of Tucker model for compression</a:t>
            </a:r>
            <a:endParaRPr lang="ru-RU" sz="24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3248217" y="1094512"/>
            <a:ext cx="7115886" cy="5471470"/>
            <a:chOff x="3674788" y="1102825"/>
            <a:chExt cx="7115886" cy="54714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4788" y="1102825"/>
              <a:ext cx="7115886" cy="512618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979910" y="6112630"/>
              <a:ext cx="1140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PSNR= </a:t>
              </a:r>
              <a:r>
                <a:rPr lang="en-US" sz="1200" dirty="0" smtClean="0"/>
                <a:t>29.0222</a:t>
              </a:r>
            </a:p>
            <a:p>
              <a:r>
                <a:rPr lang="en-US" sz="1200" dirty="0" smtClean="0"/>
                <a:t>  SSIM=0.7104</a:t>
              </a:r>
              <a:endParaRPr lang="ru-RU" sz="1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64" y="2684751"/>
            <a:ext cx="1263794" cy="1263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0418" y="2315419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19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44422" y="1905787"/>
            <a:ext cx="6121614" cy="3580613"/>
            <a:chOff x="3059331" y="3208115"/>
            <a:chExt cx="5685660" cy="32733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9331" y="3208115"/>
              <a:ext cx="5685660" cy="292339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957752" y="6019829"/>
              <a:ext cx="1140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PSNR= </a:t>
              </a:r>
              <a:r>
                <a:rPr lang="en-US" sz="1200" dirty="0" smtClean="0"/>
                <a:t>29.7992</a:t>
              </a:r>
            </a:p>
            <a:p>
              <a:r>
                <a:rPr lang="en-US" sz="1200" dirty="0"/>
                <a:t>  SSIM=0.5330</a:t>
              </a:r>
              <a:endParaRPr lang="ru-RU" sz="12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48217" y="389633"/>
            <a:ext cx="582434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Application of Tucker model for compression</a:t>
            </a:r>
            <a:endParaRPr lang="ru-RU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64" y="2684751"/>
            <a:ext cx="1263794" cy="12637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0418" y="2315419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835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389" y="319546"/>
            <a:ext cx="486294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Compression and approximation</a:t>
            </a:r>
            <a:endParaRPr lang="ru-RU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08" y="1567382"/>
            <a:ext cx="8625581" cy="38031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4730" y="5958066"/>
            <a:ext cx="111002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Ballester-Ripoll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ru-RU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58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29078" y="473180"/>
            <a:ext cx="3066126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Tucker Decomposition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1713" y="1605683"/>
            <a:ext cx="195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Tucker's intuition </a:t>
            </a:r>
          </a:p>
          <a:p>
            <a:pPr algn="ctr"/>
            <a:r>
              <a:rPr lang="en-US" dirty="0" smtClean="0"/>
              <a:t>1963 </a:t>
            </a:r>
            <a:endParaRPr lang="ru-RU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820045" y="2013625"/>
            <a:ext cx="852622" cy="563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557379" y="4174142"/>
            <a:ext cx="105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why?</a:t>
            </a:r>
            <a:endParaRPr lang="ru-R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5" y="1543489"/>
            <a:ext cx="4052508" cy="1860374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175215"/>
              </p:ext>
            </p:extLst>
          </p:nvPr>
        </p:nvGraphicFramePr>
        <p:xfrm>
          <a:off x="7514989" y="1816040"/>
          <a:ext cx="3242867" cy="476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3" name="Equation" r:id="rId4" imgW="1726920" imgH="253800" progId="Equation.DSMT4">
                  <p:embed/>
                </p:oleObj>
              </mc:Choice>
              <mc:Fallback>
                <p:oleObj name="Equation" r:id="rId4" imgW="1726920" imgH="2538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14989" y="1816040"/>
                        <a:ext cx="3242867" cy="476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475" y="3815186"/>
            <a:ext cx="2429933" cy="2689455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146053"/>
              </p:ext>
            </p:extLst>
          </p:nvPr>
        </p:nvGraphicFramePr>
        <p:xfrm>
          <a:off x="6386016" y="4920994"/>
          <a:ext cx="402907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4" name="Equation" r:id="rId7" imgW="2145960" imgH="253800" progId="Equation.DSMT4">
                  <p:embed/>
                </p:oleObj>
              </mc:Choice>
              <mc:Fallback>
                <p:oleObj name="Equation" r:id="rId7" imgW="2145960" imgH="2538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86016" y="4920994"/>
                        <a:ext cx="4029075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/>
          <p:nvPr/>
        </p:nvSpPr>
        <p:spPr>
          <a:xfrm>
            <a:off x="1706034" y="5040453"/>
            <a:ext cx="237066" cy="238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Group 33"/>
          <p:cNvGrpSpPr/>
          <p:nvPr/>
        </p:nvGrpSpPr>
        <p:grpSpPr>
          <a:xfrm>
            <a:off x="1341438" y="4577420"/>
            <a:ext cx="1025944" cy="1098417"/>
            <a:chOff x="817563" y="4560492"/>
            <a:chExt cx="1025944" cy="1098417"/>
          </a:xfrm>
        </p:grpSpPr>
        <p:grpSp>
          <p:nvGrpSpPr>
            <p:cNvPr id="33" name="Group 32"/>
            <p:cNvGrpSpPr/>
            <p:nvPr/>
          </p:nvGrpSpPr>
          <p:grpSpPr>
            <a:xfrm>
              <a:off x="992827" y="4822696"/>
              <a:ext cx="672880" cy="638304"/>
              <a:chOff x="992827" y="4822696"/>
              <a:chExt cx="672880" cy="638304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992827" y="4822696"/>
                <a:ext cx="607373" cy="6383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999067" y="4838183"/>
                <a:ext cx="666640" cy="6228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8907333"/>
                </p:ext>
              </p:extLst>
            </p:nvPr>
          </p:nvGraphicFramePr>
          <p:xfrm>
            <a:off x="827727" y="4560492"/>
            <a:ext cx="1651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35" name="Equation" r:id="rId9" imgW="164880" imgH="253800" progId="Equation.DSMT4">
                    <p:embed/>
                  </p:oleObj>
                </mc:Choice>
                <mc:Fallback>
                  <p:oleObj name="Equation" r:id="rId9" imgW="16488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27727" y="4560492"/>
                          <a:ext cx="1651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6738497"/>
                </p:ext>
              </p:extLst>
            </p:nvPr>
          </p:nvGraphicFramePr>
          <p:xfrm>
            <a:off x="817563" y="5399088"/>
            <a:ext cx="1778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36" name="Equation" r:id="rId11" imgW="177480" imgH="253800" progId="Equation.DSMT4">
                    <p:embed/>
                  </p:oleObj>
                </mc:Choice>
                <mc:Fallback>
                  <p:oleObj name="Equation" r:id="rId11" imgW="177480" imgH="253800" progId="Equation.DSMT4">
                    <p:embed/>
                    <p:pic>
                      <p:nvPicPr>
                        <p:cNvPr id="28" name="Object 2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17563" y="5399088"/>
                          <a:ext cx="1778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3070957"/>
                </p:ext>
              </p:extLst>
            </p:nvPr>
          </p:nvGraphicFramePr>
          <p:xfrm>
            <a:off x="1665707" y="5404909"/>
            <a:ext cx="1778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37" name="Equation" r:id="rId13" imgW="177480" imgH="253800" progId="Equation.DSMT4">
                    <p:embed/>
                  </p:oleObj>
                </mc:Choice>
                <mc:Fallback>
                  <p:oleObj name="Equation" r:id="rId13" imgW="177480" imgH="253800" progId="Equation.DSMT4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665707" y="5404909"/>
                          <a:ext cx="1778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3399115"/>
                </p:ext>
              </p:extLst>
            </p:nvPr>
          </p:nvGraphicFramePr>
          <p:xfrm>
            <a:off x="1665707" y="4584183"/>
            <a:ext cx="1778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38" name="Equation" r:id="rId15" imgW="177480" imgH="253800" progId="Equation.DSMT4">
                    <p:embed/>
                  </p:oleObj>
                </mc:Choice>
                <mc:Fallback>
                  <p:oleObj name="Equation" r:id="rId15" imgW="177480" imgH="253800" progId="Equation.DSMT4">
                    <p:embed/>
                    <p:pic>
                      <p:nvPicPr>
                        <p:cNvPr id="30" name="Object 2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665707" y="4584183"/>
                          <a:ext cx="1778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713216"/>
              </p:ext>
            </p:extLst>
          </p:nvPr>
        </p:nvGraphicFramePr>
        <p:xfrm>
          <a:off x="2501900" y="5103278"/>
          <a:ext cx="1524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9" name="Equation" r:id="rId17" imgW="152280" imgH="126720" progId="Equation.DSMT4">
                  <p:embed/>
                </p:oleObj>
              </mc:Choice>
              <mc:Fallback>
                <p:oleObj name="Equation" r:id="rId17" imgW="152280" imgH="12672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01900" y="5103278"/>
                        <a:ext cx="1524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508727"/>
              </p:ext>
            </p:extLst>
          </p:nvPr>
        </p:nvGraphicFramePr>
        <p:xfrm>
          <a:off x="7514989" y="2463906"/>
          <a:ext cx="333851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0" name="Equation" r:id="rId19" imgW="1777680" imgH="609480" progId="Equation.DSMT4">
                  <p:embed/>
                </p:oleObj>
              </mc:Choice>
              <mc:Fallback>
                <p:oleObj name="Equation" r:id="rId19" imgW="1777680" imgH="6094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514989" y="2463906"/>
                        <a:ext cx="3338513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7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389" y="319546"/>
            <a:ext cx="486294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Compression and approximation</a:t>
            </a:r>
            <a:endParaRPr lang="ru-RU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14" y="1593312"/>
            <a:ext cx="9783992" cy="4362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4730" y="6182509"/>
            <a:ext cx="111002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Ballester-Ripoll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ru-RU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97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389" y="319546"/>
            <a:ext cx="486294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Compression and approximation</a:t>
            </a:r>
            <a:endParaRPr lang="ru-RU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17" y="1378614"/>
            <a:ext cx="8578734" cy="41389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4730" y="5958066"/>
            <a:ext cx="111002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Ballester-Ripoll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ru-RU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Thesis</a:t>
            </a:r>
            <a:r>
              <a:rPr 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1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8220" y="389633"/>
            <a:ext cx="5205826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Tucker decomposition for data </a:t>
            </a:r>
            <a:r>
              <a:rPr lang="en-US" sz="2400" dirty="0" err="1" smtClean="0"/>
              <a:t>denoising</a:t>
            </a:r>
            <a:endParaRPr lang="ru-RU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45407" y="1599329"/>
            <a:ext cx="9196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real data usually contain a level of noise. In the case of matrices (2-order tensors), </a:t>
            </a:r>
          </a:p>
          <a:p>
            <a:r>
              <a:rPr lang="en-US" sz="2000" dirty="0" smtClean="0"/>
              <a:t>the truncated SVD can be used to remove the noise from the data. 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89956" y="2548810"/>
            <a:ext cx="8618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Here, the noise is treated as the tail of small singular value and we discard them. </a:t>
            </a:r>
            <a:endParaRPr lang="ru-RU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30" y="3066096"/>
            <a:ext cx="7523019" cy="31927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3719" y="6072571"/>
            <a:ext cx="167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PSNR= </a:t>
            </a:r>
            <a:r>
              <a:rPr lang="en-US" sz="1400" dirty="0" smtClean="0"/>
              <a:t>29.0222</a:t>
            </a:r>
          </a:p>
          <a:p>
            <a:r>
              <a:rPr lang="en-US" sz="1400" dirty="0" smtClean="0"/>
              <a:t>  SSIM=0.7104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2143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8818" y="1420755"/>
            <a:ext cx="9771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same idea can be used for high order data tensors and the truncated version of them can be used </a:t>
            </a:r>
          </a:p>
          <a:p>
            <a:r>
              <a:rPr lang="en-US" dirty="0" smtClean="0"/>
              <a:t>for removing the underlying noises. 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7" y="2918997"/>
            <a:ext cx="2558044" cy="1260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15" y="4826660"/>
            <a:ext cx="3808860" cy="1222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620" y="2878927"/>
            <a:ext cx="3907855" cy="1303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714" y="2918997"/>
            <a:ext cx="3166426" cy="22469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0310" y="2562541"/>
            <a:ext cx="178572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Tucker decomposition</a:t>
            </a:r>
            <a:endParaRPr lang="ru-RU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85818" y="4465979"/>
            <a:ext cx="154477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CP decomposition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39362" y="2511072"/>
            <a:ext cx="219123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Tensor Train Decomposition</a:t>
            </a:r>
            <a:endParaRPr lang="ru-RU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720503" y="2511515"/>
            <a:ext cx="223567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Block Tensor Decomposition</a:t>
            </a:r>
            <a:endParaRPr lang="ru-RU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248220" y="389633"/>
            <a:ext cx="5205826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Tucker decomposition for data </a:t>
            </a:r>
            <a:r>
              <a:rPr lang="en-US" sz="2400" dirty="0" err="1" smtClean="0"/>
              <a:t>denoising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71262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232" y="1596220"/>
            <a:ext cx="4865216" cy="1300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57" y="3839403"/>
            <a:ext cx="4913101" cy="123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6151" y="3374630"/>
            <a:ext cx="28361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Tubal Tensor Decomposition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767342" y="1320426"/>
            <a:ext cx="39674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Kronecker</a:t>
            </a:r>
            <a:r>
              <a:rPr lang="en-US" dirty="0" smtClean="0"/>
              <a:t> Tensor Decomposition (KTD)</a:t>
            </a:r>
            <a:endParaRPr lang="ru-RU" dirty="0"/>
          </a:p>
        </p:txBody>
      </p:sp>
      <p:pic>
        <p:nvPicPr>
          <p:cNvPr id="2052" name="Picture 4" descr="Image result for tensor ring decompos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969" y="3568649"/>
            <a:ext cx="4019261" cy="182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83628" y="3075071"/>
            <a:ext cx="27398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Tensor Ring Decomposition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64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3248220" y="389633"/>
            <a:ext cx="5205826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Tucker decomposition for data </a:t>
            </a:r>
            <a:r>
              <a:rPr lang="en-US" sz="2400" dirty="0" err="1" smtClean="0"/>
              <a:t>denoising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331123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3687" y="1417253"/>
            <a:ext cx="1059318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sz="2400" dirty="0" smtClean="0">
                <a:solidFill>
                  <a:srgbClr val="A6B727"/>
                </a:solidFill>
                <a:latin typeface="Corbel" panose="020B0503020204020204" pitchFamily="34" charset="0"/>
              </a:rPr>
              <a:t>• </a:t>
            </a:r>
            <a:r>
              <a:rPr lang="en-US" sz="2800" dirty="0" smtClean="0">
                <a:solidFill>
                  <a:srgbClr val="000000"/>
                </a:solidFill>
                <a:latin typeface="Corbel" panose="020B0503020204020204" pitchFamily="34" charset="0"/>
              </a:rPr>
              <a:t>Matrix </a:t>
            </a:r>
            <a:r>
              <a:rPr lang="en-US" sz="2800" dirty="0">
                <a:solidFill>
                  <a:srgbClr val="000000"/>
                </a:solidFill>
                <a:latin typeface="Corbel" panose="020B0503020204020204" pitchFamily="34" charset="0"/>
              </a:rPr>
              <a:t>completion is the problem of estimating missed or uncertain elements of a matrix using its available elements</a:t>
            </a:r>
            <a:r>
              <a:rPr lang="en-US" sz="2800" dirty="0" smtClean="0">
                <a:solidFill>
                  <a:srgbClr val="000000"/>
                </a:solidFill>
                <a:latin typeface="Corbel" panose="020B0503020204020204" pitchFamily="34" charset="0"/>
              </a:rPr>
              <a:t>.</a:t>
            </a:r>
            <a:br>
              <a:rPr lang="en-US" sz="2800" dirty="0" smtClean="0">
                <a:solidFill>
                  <a:srgbClr val="000000"/>
                </a:solidFill>
                <a:latin typeface="Corbel" panose="020B0503020204020204" pitchFamily="34" charset="0"/>
              </a:rPr>
            </a:br>
            <a:endParaRPr lang="en-US" sz="28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sz="1600" dirty="0" smtClean="0">
                <a:solidFill>
                  <a:srgbClr val="A6B727"/>
                </a:solidFill>
                <a:latin typeface="Corbel" panose="020B0503020204020204" pitchFamily="34" charset="0"/>
              </a:rPr>
              <a:t>• 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Image </a:t>
            </a:r>
            <a:r>
              <a:rPr lang="en-US" sz="2000" dirty="0">
                <a:solidFill>
                  <a:srgbClr val="000000"/>
                </a:solidFill>
                <a:latin typeface="Corbel" panose="020B0503020204020204" pitchFamily="34" charset="0"/>
              </a:rPr>
              <a:t>(black and white) 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completion</a:t>
            </a:r>
            <a:b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</a:br>
            <a:endParaRPr lang="en-US" sz="20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sz="1600" dirty="0" smtClean="0">
                <a:solidFill>
                  <a:srgbClr val="A6B727"/>
                </a:solidFill>
                <a:latin typeface="Corbel" panose="020B0503020204020204" pitchFamily="34" charset="0"/>
              </a:rPr>
              <a:t>• 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Time </a:t>
            </a:r>
            <a:r>
              <a:rPr lang="en-US" sz="2000" dirty="0">
                <a:solidFill>
                  <a:srgbClr val="000000"/>
                </a:solidFill>
                <a:latin typeface="Corbel" panose="020B0503020204020204" pitchFamily="34" charset="0"/>
              </a:rPr>
              <a:t>series 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completion</a:t>
            </a:r>
            <a:b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</a:br>
            <a:endParaRPr lang="en-US" sz="20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sz="1600" dirty="0" smtClean="0">
                <a:solidFill>
                  <a:srgbClr val="A6B727"/>
                </a:solidFill>
                <a:latin typeface="Corbel" panose="020B0503020204020204" pitchFamily="34" charset="0"/>
              </a:rPr>
              <a:t>• 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Recommender system</a:t>
            </a:r>
            <a:endParaRPr lang="en-US" sz="20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endParaRPr lang="ru-RU" dirty="0"/>
          </a:p>
          <a:p>
            <a:r>
              <a:rPr lang="en-US" dirty="0">
                <a:solidFill>
                  <a:srgbClr val="A6B727"/>
                </a:solidFill>
                <a:latin typeface="Corbel" panose="020B0503020204020204" pitchFamily="34" charset="0"/>
              </a:rPr>
              <a:t>• </a:t>
            </a:r>
            <a:r>
              <a:rPr lang="ru-RU" dirty="0" smtClean="0"/>
              <a:t>…</a:t>
            </a:r>
            <a:endParaRPr lang="ru-RU" dirty="0"/>
          </a:p>
          <a:p>
            <a:endParaRPr lang="en-US" sz="2000" dirty="0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2193" y="602850"/>
            <a:ext cx="408951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Tensor/Matrix completion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985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2015" y="1504604"/>
            <a:ext cx="8470669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5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sz="2000" dirty="0" smtClean="0">
                <a:solidFill>
                  <a:srgbClr val="A6B727"/>
                </a:solidFill>
                <a:latin typeface="Corbel" panose="020B0503020204020204" pitchFamily="34" charset="0"/>
              </a:rPr>
              <a:t>• </a:t>
            </a:r>
            <a: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  <a:t>A </a:t>
            </a: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</a:rPr>
              <a:t>Famous </a:t>
            </a:r>
            <a: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  <a:t>example</a:t>
            </a:r>
            <a:b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</a:br>
            <a:endParaRPr lang="en-US" sz="24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dirty="0" smtClean="0">
                <a:solidFill>
                  <a:srgbClr val="A6B727"/>
                </a:solidFill>
                <a:latin typeface="Corbel" panose="020B0503020204020204" pitchFamily="34" charset="0"/>
              </a:rPr>
              <a:t>     •</a:t>
            </a:r>
            <a:r>
              <a:rPr lang="en-US" sz="2000" dirty="0">
                <a:solidFill>
                  <a:srgbClr val="000000"/>
                </a:solidFill>
                <a:latin typeface="Corbel" panose="020B0503020204020204" pitchFamily="34" charset="0"/>
              </a:rPr>
              <a:t>Netflix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:</a:t>
            </a:r>
            <a:b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</a:br>
            <a:endParaRPr lang="en-US" sz="20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dirty="0" smtClean="0">
                <a:solidFill>
                  <a:srgbClr val="A6B727"/>
                </a:solidFill>
                <a:latin typeface="Corbel" panose="020B0503020204020204" pitchFamily="34" charset="0"/>
              </a:rPr>
              <a:t>     •</a:t>
            </a:r>
            <a:r>
              <a:rPr lang="en-US" sz="2000" dirty="0">
                <a:solidFill>
                  <a:srgbClr val="000000"/>
                </a:solidFill>
                <a:latin typeface="Corbel" panose="020B0503020204020204" pitchFamily="34" charset="0"/>
              </a:rPr>
              <a:t>The matrix contains 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highly incomplete </a:t>
            </a:r>
            <a:r>
              <a:rPr lang="en-US" sz="2000" dirty="0">
                <a:solidFill>
                  <a:srgbClr val="000000"/>
                </a:solidFill>
                <a:latin typeface="Corbel" panose="020B0503020204020204" pitchFamily="34" charset="0"/>
              </a:rPr>
              <a:t>rating of </a:t>
            </a:r>
            <a:endParaRPr lang="en-US" sz="2000" dirty="0" smtClean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       0.5 million users </a:t>
            </a:r>
            <a:r>
              <a:rPr lang="en-US" sz="2000" dirty="0">
                <a:solidFill>
                  <a:srgbClr val="000000"/>
                </a:solidFill>
                <a:latin typeface="Corbel" panose="020B0503020204020204" pitchFamily="34" charset="0"/>
              </a:rPr>
              <a:t>for 17770 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movies</a:t>
            </a:r>
            <a:b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</a:br>
            <a:endParaRPr lang="en-US" sz="20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dirty="0" smtClean="0">
                <a:solidFill>
                  <a:srgbClr val="A6B727"/>
                </a:solidFill>
                <a:latin typeface="Corbel" panose="020B0503020204020204" pitchFamily="34" charset="0"/>
              </a:rPr>
              <a:t>     •</a:t>
            </a:r>
            <a:r>
              <a:rPr lang="en-US" sz="2000" dirty="0">
                <a:solidFill>
                  <a:srgbClr val="000000"/>
                </a:solidFill>
                <a:latin typeface="Corbel" panose="020B0503020204020204" pitchFamily="34" charset="0"/>
              </a:rPr>
              <a:t>How rating of unseen movies 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can </a:t>
            </a:r>
            <a:r>
              <a:rPr lang="en-US" sz="2000" dirty="0">
                <a:solidFill>
                  <a:srgbClr val="000000"/>
                </a:solidFill>
                <a:latin typeface="Corbel" panose="020B0503020204020204" pitchFamily="34" charset="0"/>
              </a:rPr>
              <a:t>be estimated</a:t>
            </a:r>
            <a:endParaRPr lang="ru-RU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801" y="1757596"/>
            <a:ext cx="5655269" cy="3496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2193" y="602850"/>
            <a:ext cx="408951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Tensor/Matrix completion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35849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8517" y="2144278"/>
            <a:ext cx="9119062" cy="222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5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sz="2000" dirty="0" smtClean="0">
                <a:solidFill>
                  <a:srgbClr val="A6B727"/>
                </a:solidFill>
                <a:latin typeface="Corbel" panose="020B0503020204020204" pitchFamily="34" charset="0"/>
              </a:rPr>
              <a:t>•  </a:t>
            </a:r>
            <a: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  <a:t>Generally </a:t>
            </a: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</a:rPr>
              <a:t>the problem is </a:t>
            </a:r>
            <a: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  <a:t>ill-posed</a:t>
            </a:r>
            <a:br>
              <a:rPr lang="en-US" sz="2400" dirty="0" smtClean="0">
                <a:solidFill>
                  <a:srgbClr val="000000"/>
                </a:solidFill>
                <a:latin typeface="Corbel" panose="020B0503020204020204" pitchFamily="34" charset="0"/>
              </a:rPr>
            </a:br>
            <a:endParaRPr lang="en-US" sz="24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dirty="0" smtClean="0">
                <a:solidFill>
                  <a:srgbClr val="A6B727"/>
                </a:solidFill>
                <a:latin typeface="Corbel" panose="020B0503020204020204" pitchFamily="34" charset="0"/>
              </a:rPr>
              <a:t>    •  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The </a:t>
            </a:r>
            <a:r>
              <a:rPr lang="en-US" sz="2000" dirty="0">
                <a:solidFill>
                  <a:srgbClr val="000000"/>
                </a:solidFill>
                <a:latin typeface="Corbel" panose="020B0503020204020204" pitchFamily="34" charset="0"/>
              </a:rPr>
              <a:t>system is 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underdetermined</a:t>
            </a:r>
            <a:b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</a:br>
            <a:endParaRPr lang="en-US" sz="20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r>
              <a:rPr lang="en-US" dirty="0" smtClean="0">
                <a:solidFill>
                  <a:srgbClr val="A6B727"/>
                </a:solidFill>
                <a:latin typeface="Corbel" panose="020B0503020204020204" pitchFamily="34" charset="0"/>
              </a:rPr>
              <a:t>     •  </a:t>
            </a:r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Number </a:t>
            </a:r>
            <a:r>
              <a:rPr lang="en-US" sz="2000" dirty="0">
                <a:solidFill>
                  <a:srgbClr val="000000"/>
                </a:solidFill>
                <a:latin typeface="Corbel" panose="020B0503020204020204" pitchFamily="34" charset="0"/>
              </a:rPr>
              <a:t>of observations is less than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rbel" panose="020B0503020204020204" pitchFamily="34" charset="0"/>
              </a:rPr>
              <a:t>       the </a:t>
            </a:r>
            <a:r>
              <a:rPr lang="en-US" sz="2000" dirty="0">
                <a:solidFill>
                  <a:srgbClr val="000000"/>
                </a:solidFill>
                <a:latin typeface="Corbel" panose="020B0503020204020204" pitchFamily="34" charset="0"/>
              </a:rPr>
              <a:t>number unknowns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022193" y="602850"/>
            <a:ext cx="408951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Tensor/Matrix completion</a:t>
            </a:r>
            <a:endParaRPr lang="ru-RU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232" y="1715865"/>
            <a:ext cx="4422553" cy="37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417" y="1725843"/>
            <a:ext cx="7642601" cy="2666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2193" y="602850"/>
            <a:ext cx="408951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Tensor/Matrix completion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77267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31" y="1814503"/>
            <a:ext cx="8591800" cy="3431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7101" y="473180"/>
            <a:ext cx="4866640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ingular Value Decomposition (SVD)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84" y="2292266"/>
            <a:ext cx="2216238" cy="22412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1781" y="4528249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256 x256</a:t>
            </a:r>
            <a:endParaRPr lang="ru-RU" dirty="0"/>
          </a:p>
        </p:txBody>
      </p:sp>
      <p:sp>
        <p:nvSpPr>
          <p:cNvPr id="8" name="Rounded Rectangle 7"/>
          <p:cNvSpPr/>
          <p:nvPr/>
        </p:nvSpPr>
        <p:spPr>
          <a:xfrm>
            <a:off x="3758276" y="4770149"/>
            <a:ext cx="2877803" cy="162622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ounded Rectangle 8"/>
          <p:cNvSpPr/>
          <p:nvPr/>
        </p:nvSpPr>
        <p:spPr>
          <a:xfrm>
            <a:off x="8030095" y="4799936"/>
            <a:ext cx="2926048" cy="141148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10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101942"/>
              </p:ext>
            </p:extLst>
          </p:nvPr>
        </p:nvGraphicFramePr>
        <p:xfrm>
          <a:off x="5054618" y="1727427"/>
          <a:ext cx="1703629" cy="504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" name="Equation" r:id="rId3" imgW="685800" imgH="203040" progId="Equation.DSMT4">
                  <p:embed/>
                </p:oleObj>
              </mc:Choice>
              <mc:Fallback>
                <p:oleObj name="Equation" r:id="rId3" imgW="685800" imgH="2030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54618" y="1727427"/>
                        <a:ext cx="1703629" cy="504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2060" y="473180"/>
            <a:ext cx="8810290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Singular </a:t>
            </a:r>
            <a:r>
              <a:rPr lang="en-US" sz="2400" dirty="0"/>
              <a:t>Value Decomposition </a:t>
            </a:r>
            <a:r>
              <a:rPr lang="en-US" sz="2400" dirty="0" smtClean="0"/>
              <a:t>(SVD) in terms of contraction operation</a:t>
            </a:r>
            <a:endParaRPr lang="ru-RU" sz="24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290921"/>
              </p:ext>
            </p:extLst>
          </p:nvPr>
        </p:nvGraphicFramePr>
        <p:xfrm>
          <a:off x="7231379" y="5016854"/>
          <a:ext cx="3799610" cy="55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" name="Equation" r:id="rId5" imgW="1650960" imgH="241200" progId="Equation.DSMT4">
                  <p:embed/>
                </p:oleObj>
              </mc:Choice>
              <mc:Fallback>
                <p:oleObj name="Equation" r:id="rId5" imgW="1650960" imgH="241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31379" y="5016854"/>
                        <a:ext cx="3799610" cy="55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648109"/>
              </p:ext>
            </p:extLst>
          </p:nvPr>
        </p:nvGraphicFramePr>
        <p:xfrm>
          <a:off x="3145744" y="2882762"/>
          <a:ext cx="4767972" cy="533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8" name="Equation" r:id="rId7" imgW="2158920" imgH="241200" progId="Equation.DSMT4">
                  <p:embed/>
                </p:oleObj>
              </mc:Choice>
              <mc:Fallback>
                <p:oleObj name="Equation" r:id="rId7" imgW="2158920" imgH="241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45744" y="2882762"/>
                        <a:ext cx="4767972" cy="533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325845"/>
              </p:ext>
            </p:extLst>
          </p:nvPr>
        </p:nvGraphicFramePr>
        <p:xfrm>
          <a:off x="3047666" y="3879123"/>
          <a:ext cx="5092168" cy="56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" name="Equation" r:id="rId9" imgW="2171520" imgH="241200" progId="Equation.DSMT4">
                  <p:embed/>
                </p:oleObj>
              </mc:Choice>
              <mc:Fallback>
                <p:oleObj name="Equation" r:id="rId9" imgW="2171520" imgH="241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47666" y="3879123"/>
                        <a:ext cx="5092168" cy="566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>
            <a:off x="9396729" y="1979687"/>
            <a:ext cx="0" cy="3083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882938" y="1979687"/>
            <a:ext cx="25137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7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37101" y="473180"/>
            <a:ext cx="4866640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ingular Value Decomposition (SVD)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88" y="1606839"/>
            <a:ext cx="10348154" cy="42397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8407" y="5746863"/>
            <a:ext cx="161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PSNR= </a:t>
            </a:r>
            <a:r>
              <a:rPr lang="en-US" dirty="0" smtClean="0"/>
              <a:t>30.3660</a:t>
            </a:r>
          </a:p>
          <a:p>
            <a:pPr algn="ctr"/>
            <a:r>
              <a:rPr lang="en-US" dirty="0"/>
              <a:t>SSIM=0.6004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79F77-9190-4712-85A5-3527942BD2E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1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82" y="1428403"/>
            <a:ext cx="8979563" cy="36839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2193" y="602850"/>
            <a:ext cx="408951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Tensor/Matrix completion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76948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82" y="1933662"/>
            <a:ext cx="6995506" cy="2421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2193" y="602850"/>
            <a:ext cx="408951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Tensor/Matrix completion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8913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990465"/>
            <a:ext cx="7560827" cy="3013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2193" y="602850"/>
            <a:ext cx="408951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Tensor/Matrix completion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151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81" y="1934527"/>
            <a:ext cx="7488295" cy="2555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2193" y="602850"/>
            <a:ext cx="408951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Tensor/Matrix completion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74687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29" y="1511704"/>
            <a:ext cx="8436120" cy="3517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2193" y="602850"/>
            <a:ext cx="408951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Tensor/Matrix completion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08054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66" y="2568973"/>
            <a:ext cx="3843543" cy="34206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80134" y="602850"/>
            <a:ext cx="4089517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Tensor/Matrix completion</a:t>
            </a:r>
            <a:endParaRPr lang="ru-RU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5570" y="2037090"/>
            <a:ext cx="301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completion (</a:t>
            </a:r>
            <a:r>
              <a:rPr lang="en-US" dirty="0" err="1" smtClean="0"/>
              <a:t>inpainting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315" y="2101233"/>
            <a:ext cx="2366026" cy="20899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89" y="4349987"/>
            <a:ext cx="5469492" cy="16396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50315" y="1573054"/>
            <a:ext cx="204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 completion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32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15" y="1824644"/>
            <a:ext cx="7671867" cy="3942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2193" y="602850"/>
            <a:ext cx="408951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Tensor/Matrix completion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1309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20" y="1797972"/>
            <a:ext cx="6536661" cy="3322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9524" y="694290"/>
            <a:ext cx="67047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Two main categorizes for tensor completion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28294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52" y="1717963"/>
            <a:ext cx="8195795" cy="3568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5119" y="694290"/>
            <a:ext cx="44408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Rank minimization approach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018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5311" y="473180"/>
            <a:ext cx="840296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Singular </a:t>
            </a:r>
            <a:r>
              <a:rPr lang="en-US" sz="2400" dirty="0"/>
              <a:t>Value Decomposition </a:t>
            </a:r>
            <a:r>
              <a:rPr lang="en-US" sz="2400" dirty="0" smtClean="0"/>
              <a:t>(SVD) in terms of contract operation</a:t>
            </a:r>
            <a:endParaRPr lang="ru-RU" sz="24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343549"/>
              </p:ext>
            </p:extLst>
          </p:nvPr>
        </p:nvGraphicFramePr>
        <p:xfrm>
          <a:off x="3502050" y="1712693"/>
          <a:ext cx="4802366" cy="537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2" name="Equation" r:id="rId3" imgW="2158920" imgH="241200" progId="Equation.DSMT4">
                  <p:embed/>
                </p:oleObj>
              </mc:Choice>
              <mc:Fallback>
                <p:oleObj name="Equation" r:id="rId3" imgW="215892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2050" y="1712693"/>
                        <a:ext cx="4802366" cy="537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124997"/>
              </p:ext>
            </p:extLst>
          </p:nvPr>
        </p:nvGraphicFramePr>
        <p:xfrm>
          <a:off x="1921783" y="2582681"/>
          <a:ext cx="796290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3" name="Equation" r:id="rId5" imgW="4127400" imgH="431640" progId="Equation.DSMT4">
                  <p:embed/>
                </p:oleObj>
              </mc:Choice>
              <mc:Fallback>
                <p:oleObj name="Equation" r:id="rId5" imgW="4127400" imgH="4316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1783" y="2582681"/>
                        <a:ext cx="7962900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177724"/>
              </p:ext>
            </p:extLst>
          </p:nvPr>
        </p:nvGraphicFramePr>
        <p:xfrm>
          <a:off x="3095395" y="4156380"/>
          <a:ext cx="5084330" cy="54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4" name="Equation" r:id="rId7" imgW="2234880" imgH="241200" progId="Equation.DSMT4">
                  <p:embed/>
                </p:oleObj>
              </mc:Choice>
              <mc:Fallback>
                <p:oleObj name="Equation" r:id="rId7" imgW="2234880" imgH="2412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95395" y="4156380"/>
                        <a:ext cx="5084330" cy="54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859708"/>
              </p:ext>
            </p:extLst>
          </p:nvPr>
        </p:nvGraphicFramePr>
        <p:xfrm>
          <a:off x="2381424" y="5028405"/>
          <a:ext cx="68103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5" name="Equation" r:id="rId9" imgW="3530520" imgH="431640" progId="Equation.DSMT4">
                  <p:embed/>
                </p:oleObj>
              </mc:Choice>
              <mc:Fallback>
                <p:oleObj name="Equation" r:id="rId9" imgW="3530520" imgH="4316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81424" y="5028405"/>
                        <a:ext cx="6810375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9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27" y="1956348"/>
            <a:ext cx="8028016" cy="28372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5119" y="694290"/>
            <a:ext cx="44408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Rank minimization approach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406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61" y="1868459"/>
            <a:ext cx="7549688" cy="3267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5119" y="694290"/>
            <a:ext cx="44408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Rank minimization approach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721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15119" y="694290"/>
            <a:ext cx="44408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Rank minimization approach</a:t>
            </a:r>
            <a:endParaRPr lang="ru-RU" sz="2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568602" y="1765070"/>
            <a:ext cx="8562975" cy="3810000"/>
            <a:chOff x="1568602" y="1765070"/>
            <a:chExt cx="8562975" cy="381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8602" y="1765070"/>
              <a:ext cx="8562975" cy="381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087" y="3589267"/>
              <a:ext cx="391650" cy="309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4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5119" y="694290"/>
            <a:ext cx="44408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Rank minimization approach</a:t>
            </a:r>
            <a:endParaRPr lang="ru-RU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47" y="1898592"/>
            <a:ext cx="6216708" cy="345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61" y="1993410"/>
            <a:ext cx="7531418" cy="20882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5119" y="694290"/>
            <a:ext cx="44408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Rank minimization approach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7371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89" y="1646092"/>
            <a:ext cx="8887355" cy="32746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5119" y="694290"/>
            <a:ext cx="44408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Rank minimization approach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80818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74" y="1683327"/>
            <a:ext cx="8657186" cy="3491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5119" y="694290"/>
            <a:ext cx="44408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Rank minimization approach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0505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33" y="1864907"/>
            <a:ext cx="8585768" cy="3796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5119" y="694290"/>
            <a:ext cx="44408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Rank minimization approach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8497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52" y="1770549"/>
            <a:ext cx="7456776" cy="39308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15119" y="694290"/>
            <a:ext cx="44408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Rank minimization approach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51151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5119" y="694290"/>
            <a:ext cx="444089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Rank minimization approach</a:t>
            </a:r>
            <a:endParaRPr lang="ru-RU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0" y="1637414"/>
            <a:ext cx="7451565" cy="20610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54" y="4118389"/>
            <a:ext cx="5744776" cy="14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555503"/>
              </p:ext>
            </p:extLst>
          </p:nvPr>
        </p:nvGraphicFramePr>
        <p:xfrm>
          <a:off x="2909935" y="2211219"/>
          <a:ext cx="1703629" cy="504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4" name="Equation" r:id="rId3" imgW="685800" imgH="203040" progId="Equation.DSMT4">
                  <p:embed/>
                </p:oleObj>
              </mc:Choice>
              <mc:Fallback>
                <p:oleObj name="Equation" r:id="rId3" imgW="685800" imgH="2030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9935" y="2211219"/>
                        <a:ext cx="1703629" cy="504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461208"/>
              </p:ext>
            </p:extLst>
          </p:nvPr>
        </p:nvGraphicFramePr>
        <p:xfrm>
          <a:off x="5701838" y="2211219"/>
          <a:ext cx="3799610" cy="55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" name="Equation" r:id="rId5" imgW="1650960" imgH="241200" progId="Equation.DSMT4">
                  <p:embed/>
                </p:oleObj>
              </mc:Choice>
              <mc:Fallback>
                <p:oleObj name="Equation" r:id="rId5" imgW="1650960" imgH="241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1838" y="2211219"/>
                        <a:ext cx="3799610" cy="55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311" y="473180"/>
            <a:ext cx="840296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Singular </a:t>
            </a:r>
            <a:r>
              <a:rPr lang="en-US" sz="2400" dirty="0"/>
              <a:t>Value Decomposition </a:t>
            </a:r>
            <a:r>
              <a:rPr lang="en-US" sz="2400" dirty="0" smtClean="0"/>
              <a:t>(SVD) in terms of contract operation</a:t>
            </a:r>
            <a:endParaRPr lang="ru-RU" sz="2400" dirty="0" smtClean="0"/>
          </a:p>
        </p:txBody>
      </p:sp>
      <p:sp>
        <p:nvSpPr>
          <p:cNvPr id="7" name="Right Arrow 6"/>
          <p:cNvSpPr/>
          <p:nvPr/>
        </p:nvSpPr>
        <p:spPr>
          <a:xfrm>
            <a:off x="4912822" y="2402378"/>
            <a:ext cx="640080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723576"/>
              </p:ext>
            </p:extLst>
          </p:nvPr>
        </p:nvGraphicFramePr>
        <p:xfrm>
          <a:off x="1010130" y="3706155"/>
          <a:ext cx="3799610" cy="55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" name="Equation" r:id="rId7" imgW="1650960" imgH="241200" progId="Equation.DSMT4">
                  <p:embed/>
                </p:oleObj>
              </mc:Choice>
              <mc:Fallback>
                <p:oleObj name="Equation" r:id="rId7" imgW="1650960" imgH="241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0130" y="3706155"/>
                        <a:ext cx="3799610" cy="55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71010"/>
              </p:ext>
            </p:extLst>
          </p:nvPr>
        </p:nvGraphicFramePr>
        <p:xfrm>
          <a:off x="6538497" y="3673412"/>
          <a:ext cx="336073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" name="Equation" r:id="rId8" imgW="1460160" imgH="228600" progId="Equation.DSMT4">
                  <p:embed/>
                </p:oleObj>
              </mc:Choice>
              <mc:Fallback>
                <p:oleObj name="Equation" r:id="rId8" imgW="146016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8497" y="3673412"/>
                        <a:ext cx="3360737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0082" y="4515259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8218865" y="5253695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Tensor</a:t>
            </a:r>
            <a:endParaRPr lang="ru-RU" dirty="0"/>
          </a:p>
        </p:txBody>
      </p:sp>
      <p:sp>
        <p:nvSpPr>
          <p:cNvPr id="12" name="Right Arrow 11"/>
          <p:cNvSpPr/>
          <p:nvPr/>
        </p:nvSpPr>
        <p:spPr>
          <a:xfrm>
            <a:off x="5552902" y="3796739"/>
            <a:ext cx="748641" cy="256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748040"/>
              </p:ext>
            </p:extLst>
          </p:nvPr>
        </p:nvGraphicFramePr>
        <p:xfrm>
          <a:off x="6398155" y="4436400"/>
          <a:ext cx="403383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8" name="Equation" r:id="rId10" imgW="1752480" imgH="228600" progId="Equation.DSMT4">
                  <p:embed/>
                </p:oleObj>
              </mc:Choice>
              <mc:Fallback>
                <p:oleObj name="Equation" r:id="rId10" imgW="1752480" imgH="2286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98155" y="4436400"/>
                        <a:ext cx="4033837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370395" y="3740099"/>
            <a:ext cx="9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 3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0821031" y="4515259"/>
            <a:ext cx="9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 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07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4" grpId="0"/>
      <p:bldP spid="1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303" y="1580804"/>
            <a:ext cx="8905789" cy="3728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2981" y="694290"/>
            <a:ext cx="52720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 decomposition approaches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16500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55" y="1843608"/>
            <a:ext cx="8544271" cy="38709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2981" y="694290"/>
            <a:ext cx="52720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 decomposition approaches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7054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64" y="1747492"/>
            <a:ext cx="6747769" cy="29128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32981" y="694290"/>
            <a:ext cx="52720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 decomposition approaches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2585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2981" y="694290"/>
            <a:ext cx="52720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 decomposition approaches</a:t>
            </a:r>
            <a:endParaRPr lang="ru-RU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78" y="2052108"/>
            <a:ext cx="8988425" cy="286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9" y="1776943"/>
            <a:ext cx="8816446" cy="3481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2981" y="694290"/>
            <a:ext cx="52720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 decomposition approaches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17107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8" y="1784350"/>
            <a:ext cx="9140296" cy="27010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2981" y="694290"/>
            <a:ext cx="52720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 decomposition approaches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2058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62" y="2007657"/>
            <a:ext cx="9096905" cy="1960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32981" y="694290"/>
            <a:ext cx="52720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Tensor decomposition approaches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9797129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0133" y="2658533"/>
            <a:ext cx="3665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Any questions?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2343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1881</Words>
  <Application>Microsoft Office PowerPoint</Application>
  <PresentationFormat>Widescreen</PresentationFormat>
  <Paragraphs>304</Paragraphs>
  <Slides>97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8" baseType="lpstr">
      <vt:lpstr>Arial</vt:lpstr>
      <vt:lpstr>Calibri</vt:lpstr>
      <vt:lpstr>Calibri Light</vt:lpstr>
      <vt:lpstr>Corbel</vt:lpstr>
      <vt:lpstr>Courier New</vt:lpstr>
      <vt:lpstr>HelveticaNeue</vt:lpstr>
      <vt:lpstr>LucidaGrande</vt:lpstr>
      <vt:lpstr>MbhmswBckwxyTimes-Roman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CPD with a prior Tucker compression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Salman Ahmadi Asl</dc:creator>
  <cp:lastModifiedBy>Salman Ahmadi Asl</cp:lastModifiedBy>
  <cp:revision>182</cp:revision>
  <dcterms:created xsi:type="dcterms:W3CDTF">2020-09-14T10:04:25Z</dcterms:created>
  <dcterms:modified xsi:type="dcterms:W3CDTF">2022-02-21T10:33:29Z</dcterms:modified>
</cp:coreProperties>
</file>